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50" r:id="rId3"/>
    <p:sldId id="286" r:id="rId4"/>
    <p:sldId id="291" r:id="rId5"/>
    <p:sldId id="281" r:id="rId6"/>
    <p:sldId id="355" r:id="rId7"/>
    <p:sldId id="352" r:id="rId8"/>
    <p:sldId id="354" r:id="rId9"/>
    <p:sldId id="290" r:id="rId10"/>
    <p:sldId id="362" r:id="rId11"/>
    <p:sldId id="261" r:id="rId12"/>
    <p:sldId id="262" r:id="rId13"/>
    <p:sldId id="263" r:id="rId14"/>
    <p:sldId id="329" r:id="rId15"/>
    <p:sldId id="269" r:id="rId16"/>
    <p:sldId id="270" r:id="rId17"/>
    <p:sldId id="272" r:id="rId18"/>
    <p:sldId id="284" r:id="rId19"/>
    <p:sldId id="331" r:id="rId20"/>
    <p:sldId id="273" r:id="rId21"/>
    <p:sldId id="275" r:id="rId22"/>
    <p:sldId id="368" r:id="rId23"/>
    <p:sldId id="365" r:id="rId24"/>
    <p:sldId id="364" r:id="rId25"/>
    <p:sldId id="369" r:id="rId26"/>
    <p:sldId id="367" r:id="rId27"/>
    <p:sldId id="370" r:id="rId28"/>
    <p:sldId id="330" r:id="rId29"/>
    <p:sldId id="304" r:id="rId30"/>
    <p:sldId id="308" r:id="rId31"/>
    <p:sldId id="309" r:id="rId32"/>
    <p:sldId id="311" r:id="rId33"/>
    <p:sldId id="366" r:id="rId34"/>
    <p:sldId id="349" r:id="rId35"/>
    <p:sldId id="348" r:id="rId36"/>
    <p:sldId id="358" r:id="rId37"/>
    <p:sldId id="361" r:id="rId38"/>
    <p:sldId id="336" r:id="rId39"/>
    <p:sldId id="337" r:id="rId40"/>
    <p:sldId id="374" r:id="rId41"/>
    <p:sldId id="363" r:id="rId42"/>
    <p:sldId id="319" r:id="rId43"/>
    <p:sldId id="334" r:id="rId44"/>
    <p:sldId id="338" r:id="rId45"/>
    <p:sldId id="332" r:id="rId46"/>
    <p:sldId id="306" r:id="rId47"/>
    <p:sldId id="371" r:id="rId48"/>
    <p:sldId id="373" r:id="rId49"/>
    <p:sldId id="283" r:id="rId5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Styl jasny 3 — Ak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054" autoAdjust="0"/>
    <p:restoredTop sz="99395" autoAdjust="0"/>
  </p:normalViewPr>
  <p:slideViewPr>
    <p:cSldViewPr>
      <p:cViewPr>
        <p:scale>
          <a:sx n="70" d="100"/>
          <a:sy n="70" d="100"/>
        </p:scale>
        <p:origin x="-1882" y="-432"/>
      </p:cViewPr>
      <p:guideLst>
        <p:guide orient="horz" pos="2160"/>
        <p:guide pos="2880"/>
      </p:guideLst>
    </p:cSldViewPr>
  </p:slideViewPr>
  <p:outlineViewPr>
    <p:cViewPr>
      <p:scale>
        <a:sx n="33" d="100"/>
        <a:sy n="33" d="100"/>
      </p:scale>
      <p:origin x="0" y="7915"/>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Arkusz_programu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Arkusz_programu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l-PL"/>
  <c:style val="26"/>
  <c:chart>
    <c:plotArea>
      <c:layout>
        <c:manualLayout>
          <c:layoutTarget val="inner"/>
          <c:xMode val="edge"/>
          <c:yMode val="edge"/>
          <c:x val="7.9603167178680434E-2"/>
          <c:y val="3.739735302308525E-2"/>
          <c:w val="0.70831162481674359"/>
          <c:h val="0.84640269589677319"/>
        </c:manualLayout>
      </c:layout>
      <c:barChart>
        <c:barDir val="col"/>
        <c:grouping val="clustered"/>
        <c:ser>
          <c:idx val="0"/>
          <c:order val="0"/>
          <c:tx>
            <c:strRef>
              <c:f>Arkusz1!$B$1</c:f>
              <c:strCache>
                <c:ptCount val="1"/>
                <c:pt idx="0">
                  <c:v>wypadki</c:v>
                </c:pt>
              </c:strCache>
            </c:strRef>
          </c:tx>
          <c:dLbls>
            <c:dLbl>
              <c:idx val="0"/>
              <c:layout>
                <c:manualLayout>
                  <c:x val="0"/>
                  <c:y val="-6.173271853967903E-2"/>
                </c:manualLayout>
              </c:layout>
              <c:dLblPos val="ctr"/>
              <c:showVal val="1"/>
            </c:dLbl>
            <c:dLbl>
              <c:idx val="1"/>
              <c:layout>
                <c:manualLayout>
                  <c:x val="-1.0802469135802685E-2"/>
                  <c:y val="-7.5762881844152835E-2"/>
                </c:manualLayout>
              </c:layout>
              <c:dLblPos val="ctr"/>
              <c:showVal val="1"/>
            </c:dLbl>
            <c:txPr>
              <a:bodyPr/>
              <a:lstStyle/>
              <a:p>
                <a:pPr>
                  <a:defRPr sz="2400"/>
                </a:pPr>
                <a:endParaRPr lang="pl-PL"/>
              </a:p>
            </c:txPr>
            <c:dLblPos val="ctr"/>
            <c:showVal val="1"/>
          </c:dLbls>
          <c:cat>
            <c:numRef>
              <c:f>Arkusz1!$A$2:$A$3</c:f>
              <c:numCache>
                <c:formatCode>General</c:formatCode>
                <c:ptCount val="2"/>
                <c:pt idx="0">
                  <c:v>2024</c:v>
                </c:pt>
                <c:pt idx="1">
                  <c:v>2025</c:v>
                </c:pt>
              </c:numCache>
            </c:numRef>
          </c:cat>
          <c:val>
            <c:numRef>
              <c:f>Arkusz1!$B$2:$B$3</c:f>
              <c:numCache>
                <c:formatCode>General</c:formatCode>
                <c:ptCount val="2"/>
                <c:pt idx="0">
                  <c:v>28</c:v>
                </c:pt>
                <c:pt idx="1">
                  <c:v>28</c:v>
                </c:pt>
              </c:numCache>
            </c:numRef>
          </c:val>
        </c:ser>
        <c:ser>
          <c:idx val="1"/>
          <c:order val="1"/>
          <c:tx>
            <c:strRef>
              <c:f>Arkusz1!$C$1</c:f>
              <c:strCache>
                <c:ptCount val="1"/>
                <c:pt idx="0">
                  <c:v>zabici</c:v>
                </c:pt>
              </c:strCache>
            </c:strRef>
          </c:tx>
          <c:dLbls>
            <c:txPr>
              <a:bodyPr/>
              <a:lstStyle/>
              <a:p>
                <a:pPr>
                  <a:defRPr sz="2800"/>
                </a:pPr>
                <a:endParaRPr lang="pl-PL"/>
              </a:p>
            </c:txPr>
            <c:dLblPos val="ctr"/>
            <c:showVal val="1"/>
          </c:dLbls>
          <c:cat>
            <c:numRef>
              <c:f>Arkusz1!$A$2:$A$3</c:f>
              <c:numCache>
                <c:formatCode>General</c:formatCode>
                <c:ptCount val="2"/>
                <c:pt idx="0">
                  <c:v>2024</c:v>
                </c:pt>
                <c:pt idx="1">
                  <c:v>2025</c:v>
                </c:pt>
              </c:numCache>
            </c:numRef>
          </c:cat>
          <c:val>
            <c:numRef>
              <c:f>Arkusz1!$C$2:$C$3</c:f>
              <c:numCache>
                <c:formatCode>General</c:formatCode>
                <c:ptCount val="2"/>
                <c:pt idx="0">
                  <c:v>5</c:v>
                </c:pt>
                <c:pt idx="1">
                  <c:v>7</c:v>
                </c:pt>
              </c:numCache>
            </c:numRef>
          </c:val>
        </c:ser>
        <c:ser>
          <c:idx val="2"/>
          <c:order val="2"/>
          <c:tx>
            <c:strRef>
              <c:f>Arkusz1!$D$1</c:f>
              <c:strCache>
                <c:ptCount val="1"/>
                <c:pt idx="0">
                  <c:v>ranni</c:v>
                </c:pt>
              </c:strCache>
            </c:strRef>
          </c:tx>
          <c:dLbls>
            <c:dLbl>
              <c:idx val="0"/>
              <c:layout>
                <c:manualLayout>
                  <c:x val="1.543209876543233E-3"/>
                  <c:y val="-6.173271853967903E-2"/>
                </c:manualLayout>
              </c:layout>
              <c:dLblPos val="ctr"/>
              <c:showVal val="1"/>
            </c:dLbl>
            <c:dLbl>
              <c:idx val="1"/>
              <c:layout>
                <c:manualLayout>
                  <c:x val="-1.543209876543233E-3"/>
                  <c:y val="-4.7702555235207125E-2"/>
                </c:manualLayout>
              </c:layout>
              <c:dLblPos val="ctr"/>
              <c:showVal val="1"/>
            </c:dLbl>
            <c:txPr>
              <a:bodyPr/>
              <a:lstStyle/>
              <a:p>
                <a:pPr>
                  <a:defRPr sz="2800"/>
                </a:pPr>
                <a:endParaRPr lang="pl-PL"/>
              </a:p>
            </c:txPr>
            <c:dLblPos val="ctr"/>
            <c:showVal val="1"/>
          </c:dLbls>
          <c:cat>
            <c:numRef>
              <c:f>Arkusz1!$A$2:$A$3</c:f>
              <c:numCache>
                <c:formatCode>General</c:formatCode>
                <c:ptCount val="2"/>
                <c:pt idx="0">
                  <c:v>2024</c:v>
                </c:pt>
                <c:pt idx="1">
                  <c:v>2025</c:v>
                </c:pt>
              </c:numCache>
            </c:numRef>
          </c:cat>
          <c:val>
            <c:numRef>
              <c:f>Arkusz1!$D$2:$D$3</c:f>
              <c:numCache>
                <c:formatCode>General</c:formatCode>
                <c:ptCount val="2"/>
                <c:pt idx="0">
                  <c:v>29</c:v>
                </c:pt>
                <c:pt idx="1">
                  <c:v>29</c:v>
                </c:pt>
              </c:numCache>
            </c:numRef>
          </c:val>
        </c:ser>
        <c:ser>
          <c:idx val="3"/>
          <c:order val="3"/>
          <c:tx>
            <c:strRef>
              <c:f>Arkusz1!$E$1</c:f>
              <c:strCache>
                <c:ptCount val="1"/>
                <c:pt idx="0">
                  <c:v>kolizje </c:v>
                </c:pt>
              </c:strCache>
            </c:strRef>
          </c:tx>
          <c:dLbls>
            <c:dLbl>
              <c:idx val="0"/>
              <c:layout>
                <c:manualLayout>
                  <c:x val="0"/>
                  <c:y val="-0.40935386002731888"/>
                </c:manualLayout>
              </c:layout>
              <c:dLblPos val="ctr"/>
              <c:showVal val="1"/>
            </c:dLbl>
            <c:dLbl>
              <c:idx val="1"/>
              <c:layout>
                <c:manualLayout>
                  <c:x val="-4.3360130121360713E-3"/>
                  <c:y val="-0.38128388105401789"/>
                </c:manualLayout>
              </c:layout>
              <c:dLblPos val="ctr"/>
              <c:showVal val="1"/>
            </c:dLbl>
            <c:txPr>
              <a:bodyPr/>
              <a:lstStyle/>
              <a:p>
                <a:pPr>
                  <a:defRPr sz="2800"/>
                </a:pPr>
                <a:endParaRPr lang="pl-PL"/>
              </a:p>
            </c:txPr>
            <c:dLblPos val="ctr"/>
            <c:showVal val="1"/>
          </c:dLbls>
          <c:cat>
            <c:numRef>
              <c:f>Arkusz1!$A$2:$A$3</c:f>
              <c:numCache>
                <c:formatCode>General</c:formatCode>
                <c:ptCount val="2"/>
                <c:pt idx="0">
                  <c:v>2024</c:v>
                </c:pt>
                <c:pt idx="1">
                  <c:v>2025</c:v>
                </c:pt>
              </c:numCache>
            </c:numRef>
          </c:cat>
          <c:val>
            <c:numRef>
              <c:f>Arkusz1!$E$2:$E$3</c:f>
              <c:numCache>
                <c:formatCode>General</c:formatCode>
                <c:ptCount val="2"/>
                <c:pt idx="0">
                  <c:v>430</c:v>
                </c:pt>
                <c:pt idx="1">
                  <c:v>371</c:v>
                </c:pt>
              </c:numCache>
            </c:numRef>
          </c:val>
        </c:ser>
        <c:dLbls>
          <c:showVal val="1"/>
        </c:dLbls>
        <c:axId val="155545984"/>
        <c:axId val="155547520"/>
      </c:barChart>
      <c:catAx>
        <c:axId val="155545984"/>
        <c:scaling>
          <c:orientation val="minMax"/>
        </c:scaling>
        <c:axPos val="b"/>
        <c:numFmt formatCode="General" sourceLinked="1"/>
        <c:tickLblPos val="nextTo"/>
        <c:crossAx val="155547520"/>
        <c:crosses val="autoZero"/>
        <c:auto val="1"/>
        <c:lblAlgn val="ctr"/>
        <c:lblOffset val="100"/>
      </c:catAx>
      <c:valAx>
        <c:axId val="155547520"/>
        <c:scaling>
          <c:orientation val="minMax"/>
        </c:scaling>
        <c:axPos val="l"/>
        <c:majorGridlines/>
        <c:numFmt formatCode="General" sourceLinked="1"/>
        <c:tickLblPos val="nextTo"/>
        <c:crossAx val="155545984"/>
        <c:crosses val="autoZero"/>
        <c:crossBetween val="between"/>
      </c:valAx>
    </c:plotArea>
    <c:legend>
      <c:legendPos val="r"/>
      <c:layout>
        <c:manualLayout>
          <c:xMode val="edge"/>
          <c:yMode val="edge"/>
          <c:x val="0.80381350637325644"/>
          <c:y val="0.22278464505843154"/>
          <c:w val="0.1875144676024722"/>
          <c:h val="0.40706332027330289"/>
        </c:manualLayout>
      </c:layout>
    </c:legend>
    <c:plotVisOnly val="1"/>
  </c:chart>
  <c:txPr>
    <a:bodyPr/>
    <a:lstStyle/>
    <a:p>
      <a:pPr>
        <a:defRPr sz="1800"/>
      </a:pPr>
      <a:endParaRPr lang="pl-PL"/>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pl-PL"/>
  <c:style val="26"/>
  <c:chart>
    <c:view3D>
      <c:rAngAx val="1"/>
    </c:view3D>
    <c:plotArea>
      <c:layout/>
      <c:bar3DChart>
        <c:barDir val="col"/>
        <c:grouping val="clustered"/>
        <c:ser>
          <c:idx val="0"/>
          <c:order val="0"/>
          <c:tx>
            <c:strRef>
              <c:f>Arkusz1!$B$1</c:f>
              <c:strCache>
                <c:ptCount val="1"/>
                <c:pt idx="0">
                  <c:v>2024</c:v>
                </c:pt>
              </c:strCache>
            </c:strRef>
          </c:tx>
          <c:dLbls>
            <c:dLbl>
              <c:idx val="0"/>
              <c:layout>
                <c:manualLayout>
                  <c:x val="3.023420798278382E-3"/>
                  <c:y val="-2.3614224150843438E-2"/>
                </c:manualLayout>
              </c:layout>
              <c:showVal val="1"/>
            </c:dLbl>
            <c:dLbl>
              <c:idx val="1"/>
              <c:layout>
                <c:manualLayout>
                  <c:x val="1.6628814390530898E-2"/>
                  <c:y val="-1.5742816100562301E-2"/>
                </c:manualLayout>
              </c:layout>
              <c:showVal val="1"/>
            </c:dLbl>
            <c:dLbl>
              <c:idx val="2"/>
              <c:layout>
                <c:manualLayout>
                  <c:x val="1.5117103991391578E-2"/>
                  <c:y val="-1.5742816100562301E-2"/>
                </c:manualLayout>
              </c:layout>
              <c:showVal val="1"/>
            </c:dLbl>
            <c:txPr>
              <a:bodyPr/>
              <a:lstStyle/>
              <a:p>
                <a:pPr>
                  <a:defRPr sz="2400"/>
                </a:pPr>
                <a:endParaRPr lang="pl-PL"/>
              </a:p>
            </c:txPr>
            <c:showVal val="1"/>
          </c:dLbls>
          <c:cat>
            <c:strRef>
              <c:f>Arkusz1!$A$2:$A$4</c:f>
              <c:strCache>
                <c:ptCount val="3"/>
                <c:pt idx="0">
                  <c:v>Niebieska Karta</c:v>
                </c:pt>
                <c:pt idx="2">
                  <c:v>liczba zatrzymanych sprawców przemocy domowej</c:v>
                </c:pt>
              </c:strCache>
            </c:strRef>
          </c:cat>
          <c:val>
            <c:numRef>
              <c:f>Arkusz1!$B$2:$B$4</c:f>
              <c:numCache>
                <c:formatCode>General</c:formatCode>
                <c:ptCount val="3"/>
                <c:pt idx="0">
                  <c:v>110</c:v>
                </c:pt>
                <c:pt idx="2">
                  <c:v>56</c:v>
                </c:pt>
              </c:numCache>
            </c:numRef>
          </c:val>
        </c:ser>
        <c:ser>
          <c:idx val="1"/>
          <c:order val="1"/>
          <c:tx>
            <c:strRef>
              <c:f>Arkusz1!$C$1</c:f>
              <c:strCache>
                <c:ptCount val="1"/>
                <c:pt idx="0">
                  <c:v>2025</c:v>
                </c:pt>
              </c:strCache>
            </c:strRef>
          </c:tx>
          <c:dLbls>
            <c:dLbl>
              <c:idx val="0"/>
              <c:layout>
                <c:manualLayout>
                  <c:x val="1.9622026559160895E-2"/>
                  <c:y val="0"/>
                </c:manualLayout>
              </c:layout>
              <c:tx>
                <c:rich>
                  <a:bodyPr/>
                  <a:lstStyle/>
                  <a:p>
                    <a:r>
                      <a:rPr lang="en-US" b="1" dirty="0">
                        <a:solidFill>
                          <a:srgbClr val="C00000"/>
                        </a:solidFill>
                      </a:rPr>
                      <a:t>120</a:t>
                    </a:r>
                  </a:p>
                </c:rich>
              </c:tx>
              <c:showVal val="1"/>
            </c:dLbl>
            <c:dLbl>
              <c:idx val="1"/>
              <c:layout>
                <c:manualLayout>
                  <c:x val="1.5116984959076676E-2"/>
                  <c:y val="-1.5742816100562301E-2"/>
                </c:manualLayout>
              </c:layout>
              <c:showVal val="1"/>
            </c:dLbl>
            <c:dLbl>
              <c:idx val="2"/>
              <c:layout>
                <c:manualLayout>
                  <c:x val="1.3605393592252425E-2"/>
                  <c:y val="-1.8366618783989302E-2"/>
                </c:manualLayout>
              </c:layout>
              <c:tx>
                <c:rich>
                  <a:bodyPr/>
                  <a:lstStyle/>
                  <a:p>
                    <a:r>
                      <a:rPr lang="en-US" b="1" dirty="0">
                        <a:solidFill>
                          <a:srgbClr val="C00000"/>
                        </a:solidFill>
                      </a:rPr>
                      <a:t>63</a:t>
                    </a:r>
                  </a:p>
                </c:rich>
              </c:tx>
              <c:showVal val="1"/>
            </c:dLbl>
            <c:txPr>
              <a:bodyPr/>
              <a:lstStyle/>
              <a:p>
                <a:pPr>
                  <a:defRPr sz="2800"/>
                </a:pPr>
                <a:endParaRPr lang="pl-PL"/>
              </a:p>
            </c:txPr>
            <c:showVal val="1"/>
          </c:dLbls>
          <c:cat>
            <c:strRef>
              <c:f>Arkusz1!$A$2:$A$4</c:f>
              <c:strCache>
                <c:ptCount val="3"/>
                <c:pt idx="0">
                  <c:v>Niebieska Karta</c:v>
                </c:pt>
                <c:pt idx="2">
                  <c:v>liczba zatrzymanych sprawców przemocy domowej</c:v>
                </c:pt>
              </c:strCache>
            </c:strRef>
          </c:cat>
          <c:val>
            <c:numRef>
              <c:f>Arkusz1!$C$2:$C$4</c:f>
              <c:numCache>
                <c:formatCode>General</c:formatCode>
                <c:ptCount val="3"/>
                <c:pt idx="0">
                  <c:v>120</c:v>
                </c:pt>
                <c:pt idx="2">
                  <c:v>63</c:v>
                </c:pt>
              </c:numCache>
            </c:numRef>
          </c:val>
        </c:ser>
        <c:dLbls>
          <c:showVal val="1"/>
        </c:dLbls>
        <c:shape val="box"/>
        <c:axId val="180809088"/>
        <c:axId val="180487296"/>
        <c:axId val="0"/>
      </c:bar3DChart>
      <c:catAx>
        <c:axId val="180809088"/>
        <c:scaling>
          <c:orientation val="minMax"/>
        </c:scaling>
        <c:axPos val="b"/>
        <c:numFmt formatCode="General" sourceLinked="1"/>
        <c:tickLblPos val="nextTo"/>
        <c:crossAx val="180487296"/>
        <c:crosses val="autoZero"/>
        <c:auto val="1"/>
        <c:lblAlgn val="ctr"/>
        <c:lblOffset val="100"/>
      </c:catAx>
      <c:valAx>
        <c:axId val="180487296"/>
        <c:scaling>
          <c:orientation val="minMax"/>
        </c:scaling>
        <c:axPos val="l"/>
        <c:majorGridlines/>
        <c:numFmt formatCode="General" sourceLinked="1"/>
        <c:tickLblPos val="nextTo"/>
        <c:crossAx val="180809088"/>
        <c:crosses val="autoZero"/>
        <c:crossBetween val="between"/>
      </c:valAx>
    </c:plotArea>
    <c:legend>
      <c:legendPos val="r"/>
      <c:layout>
        <c:manualLayout>
          <c:xMode val="edge"/>
          <c:yMode val="edge"/>
          <c:x val="0.85775194341013783"/>
          <c:y val="0.2805640473334044"/>
          <c:w val="0.13317783719215731"/>
          <c:h val="0.4545971876156793"/>
        </c:manualLayout>
      </c:layout>
    </c:legend>
    <c:plotVisOnly val="1"/>
  </c:chart>
  <c:txPr>
    <a:bodyPr/>
    <a:lstStyle/>
    <a:p>
      <a:pPr>
        <a:defRPr sz="1800"/>
      </a:pPr>
      <a:endParaRPr lang="pl-PL"/>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A09B8E-0D97-42A0-B39C-C6977A536CA7}" type="datetimeFigureOut">
              <a:rPr lang="pl-PL" smtClean="0"/>
              <a:pPr/>
              <a:t>13.04.2026</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54274B-93BB-4FFF-842F-25564C1AB0ED}"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97110AFE-35EE-4B59-A381-DE8603762AD7}" type="datetimeFigureOut">
              <a:rPr lang="pl-PL" smtClean="0"/>
              <a:pPr/>
              <a:t>13.04.2026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09C98FD-9315-4835-8C27-3AF8458D19D1}"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97110AFE-35EE-4B59-A381-DE8603762AD7}" type="datetimeFigureOut">
              <a:rPr lang="pl-PL" smtClean="0"/>
              <a:pPr/>
              <a:t>13.04.2026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09C98FD-9315-4835-8C27-3AF8458D19D1}"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97110AFE-35EE-4B59-A381-DE8603762AD7}" type="datetimeFigureOut">
              <a:rPr lang="pl-PL" smtClean="0"/>
              <a:pPr/>
              <a:t>13.04.2026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09C98FD-9315-4835-8C27-3AF8458D19D1}"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97110AFE-35EE-4B59-A381-DE8603762AD7}" type="datetimeFigureOut">
              <a:rPr lang="pl-PL" smtClean="0"/>
              <a:pPr/>
              <a:t>13.04.2026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09C98FD-9315-4835-8C27-3AF8458D19D1}"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97110AFE-35EE-4B59-A381-DE8603762AD7}" type="datetimeFigureOut">
              <a:rPr lang="pl-PL" smtClean="0"/>
              <a:pPr/>
              <a:t>13.04.2026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09C98FD-9315-4835-8C27-3AF8458D19D1}"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97110AFE-35EE-4B59-A381-DE8603762AD7}" type="datetimeFigureOut">
              <a:rPr lang="pl-PL" smtClean="0"/>
              <a:pPr/>
              <a:t>13.04.2026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09C98FD-9315-4835-8C27-3AF8458D19D1}"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97110AFE-35EE-4B59-A381-DE8603762AD7}" type="datetimeFigureOut">
              <a:rPr lang="pl-PL" smtClean="0"/>
              <a:pPr/>
              <a:t>13.04.2026</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F09C98FD-9315-4835-8C27-3AF8458D19D1}"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97110AFE-35EE-4B59-A381-DE8603762AD7}" type="datetimeFigureOut">
              <a:rPr lang="pl-PL" smtClean="0"/>
              <a:pPr/>
              <a:t>13.04.2026</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F09C98FD-9315-4835-8C27-3AF8458D19D1}"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97110AFE-35EE-4B59-A381-DE8603762AD7}" type="datetimeFigureOut">
              <a:rPr lang="pl-PL" smtClean="0"/>
              <a:pPr/>
              <a:t>13.04.2026</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F09C98FD-9315-4835-8C27-3AF8458D19D1}"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97110AFE-35EE-4B59-A381-DE8603762AD7}" type="datetimeFigureOut">
              <a:rPr lang="pl-PL" smtClean="0"/>
              <a:pPr/>
              <a:t>13.04.2026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09C98FD-9315-4835-8C27-3AF8458D19D1}"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97110AFE-35EE-4B59-A381-DE8603762AD7}" type="datetimeFigureOut">
              <a:rPr lang="pl-PL" smtClean="0"/>
              <a:pPr/>
              <a:t>13.04.2026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09C98FD-9315-4835-8C27-3AF8458D19D1}"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10AFE-35EE-4B59-A381-DE8603762AD7}" type="datetimeFigureOut">
              <a:rPr lang="pl-PL" smtClean="0"/>
              <a:pPr/>
              <a:t>13.04.2026</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C98FD-9315-4835-8C27-3AF8458D19D1}"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KPPBartoszyce?__cft__%5b0%5d=AZZ5w2SmIYkEQ9XIdgV1lgFvgYQGXsgVrbQDqn8NFy4WR-Z15BBXnkLDzmpCUc42pthPWc7sHRlgmOBfKemzckU6RyUB-kRqqZBg5Es5QA_ByeFmf808qyY-zu_yuUkoOxx4IXJMuomSAnoREY_XVsAb7JpDwuM0dA-0PGnHPD8rU2nhdAdd-8WqnWGOzoMivzpIzVcKol4BJ81Z8jOz5VKC&amp;__tn__=-%5dK-R"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857224" y="2928934"/>
            <a:ext cx="7772400" cy="3286148"/>
          </a:xfrm>
        </p:spPr>
        <p:txBody>
          <a:bodyPr>
            <a:normAutofit fontScale="90000"/>
          </a:bodyPr>
          <a:lstStyle/>
          <a:p>
            <a:r>
              <a:rPr lang="pl-PL" dirty="0" smtClean="0">
                <a:solidFill>
                  <a:srgbClr val="002060"/>
                </a:solidFill>
              </a:rPr>
              <a:t/>
            </a:r>
            <a:br>
              <a:rPr lang="pl-PL" dirty="0" smtClean="0">
                <a:solidFill>
                  <a:srgbClr val="002060"/>
                </a:solidFill>
              </a:rPr>
            </a:br>
            <a:r>
              <a:rPr lang="pl-PL" dirty="0" smtClean="0">
                <a:solidFill>
                  <a:srgbClr val="002060"/>
                </a:solidFill>
              </a:rPr>
              <a:t/>
            </a:r>
            <a:br>
              <a:rPr lang="pl-PL" dirty="0" smtClean="0">
                <a:solidFill>
                  <a:srgbClr val="002060"/>
                </a:solidFill>
              </a:rPr>
            </a:br>
            <a:r>
              <a:rPr lang="pl-PL" dirty="0" smtClean="0">
                <a:solidFill>
                  <a:srgbClr val="002060"/>
                </a:solidFill>
              </a:rPr>
              <a:t/>
            </a:r>
            <a:br>
              <a:rPr lang="pl-PL" dirty="0" smtClean="0">
                <a:solidFill>
                  <a:srgbClr val="002060"/>
                </a:solidFill>
              </a:rPr>
            </a:br>
            <a:r>
              <a:rPr lang="pl-PL" dirty="0" smtClean="0">
                <a:solidFill>
                  <a:srgbClr val="002060"/>
                </a:solidFill>
              </a:rPr>
              <a:t/>
            </a:r>
            <a:br>
              <a:rPr lang="pl-PL" dirty="0" smtClean="0">
                <a:solidFill>
                  <a:srgbClr val="002060"/>
                </a:solidFill>
              </a:rPr>
            </a:br>
            <a:r>
              <a:rPr lang="pl-PL" dirty="0" smtClean="0">
                <a:solidFill>
                  <a:srgbClr val="002060"/>
                </a:solidFill>
              </a:rPr>
              <a:t/>
            </a:r>
            <a:br>
              <a:rPr lang="pl-PL" dirty="0" smtClean="0">
                <a:solidFill>
                  <a:srgbClr val="002060"/>
                </a:solidFill>
              </a:rPr>
            </a:br>
            <a:r>
              <a:rPr lang="pl-PL" dirty="0" smtClean="0">
                <a:solidFill>
                  <a:srgbClr val="002060"/>
                </a:solidFill>
              </a:rPr>
              <a:t/>
            </a:r>
            <a:br>
              <a:rPr lang="pl-PL" dirty="0" smtClean="0">
                <a:solidFill>
                  <a:srgbClr val="002060"/>
                </a:solidFill>
              </a:rPr>
            </a:br>
            <a:r>
              <a:rPr lang="pl-PL" sz="2700" b="1" dirty="0" smtClean="0">
                <a:solidFill>
                  <a:srgbClr val="002060"/>
                </a:solidFill>
              </a:rPr>
              <a:t>ODPRAWA ROCZNA za 2025 rok  </a:t>
            </a:r>
            <a:br>
              <a:rPr lang="pl-PL" sz="2700" b="1" dirty="0" smtClean="0">
                <a:solidFill>
                  <a:srgbClr val="002060"/>
                </a:solidFill>
              </a:rPr>
            </a:br>
            <a:r>
              <a:rPr lang="pl-PL" sz="2700" b="1" dirty="0" smtClean="0">
                <a:solidFill>
                  <a:srgbClr val="002060"/>
                </a:solidFill>
              </a:rPr>
              <a:t/>
            </a:r>
            <a:br>
              <a:rPr lang="pl-PL" sz="2700" b="1" dirty="0" smtClean="0">
                <a:solidFill>
                  <a:srgbClr val="002060"/>
                </a:solidFill>
              </a:rPr>
            </a:br>
            <a:r>
              <a:rPr lang="pl-PL" sz="2700" b="1" dirty="0" smtClean="0">
                <a:solidFill>
                  <a:srgbClr val="002060"/>
                </a:solidFill>
              </a:rPr>
              <a:t>KOMENDA POWIATOWA POLICJI W BARTOSZYCACH </a:t>
            </a:r>
            <a:br>
              <a:rPr lang="pl-PL" sz="2700" b="1" dirty="0" smtClean="0">
                <a:solidFill>
                  <a:srgbClr val="002060"/>
                </a:solidFill>
              </a:rPr>
            </a:br>
            <a:r>
              <a:rPr lang="pl-PL" dirty="0" smtClean="0">
                <a:solidFill>
                  <a:srgbClr val="002060"/>
                </a:solidFill>
              </a:rPr>
              <a:t/>
            </a:r>
            <a:br>
              <a:rPr lang="pl-PL" dirty="0" smtClean="0">
                <a:solidFill>
                  <a:srgbClr val="002060"/>
                </a:solidFill>
              </a:rPr>
            </a:br>
            <a:r>
              <a:rPr lang="pl-PL" dirty="0" smtClean="0"/>
              <a:t/>
            </a:r>
            <a:br>
              <a:rPr lang="pl-PL" dirty="0" smtClean="0"/>
            </a:br>
            <a:r>
              <a:rPr lang="pl-PL" dirty="0" smtClean="0"/>
              <a:t/>
            </a:r>
            <a:br>
              <a:rPr lang="pl-PL" dirty="0" smtClean="0"/>
            </a:br>
            <a:endParaRPr lang="pl-PL" sz="2000" dirty="0"/>
          </a:p>
        </p:txBody>
      </p:sp>
      <p:pic>
        <p:nvPicPr>
          <p:cNvPr id="4" name="Obraz 3"/>
          <p:cNvPicPr>
            <a:picLocks noChangeAspect="1" noChangeArrowheads="1"/>
          </p:cNvPicPr>
          <p:nvPr/>
        </p:nvPicPr>
        <p:blipFill>
          <a:blip r:embed="rId2"/>
          <a:srcRect/>
          <a:stretch>
            <a:fillRect/>
          </a:stretch>
        </p:blipFill>
        <p:spPr bwMode="auto">
          <a:xfrm>
            <a:off x="0" y="0"/>
            <a:ext cx="2357422" cy="857232"/>
          </a:xfrm>
          <a:prstGeom prst="rect">
            <a:avLst/>
          </a:prstGeom>
          <a:ln>
            <a:noFill/>
          </a:ln>
          <a:effectLst>
            <a:glow rad="63500">
              <a:schemeClr val="accent6">
                <a:satMod val="175000"/>
                <a:alpha val="40000"/>
              </a:schemeClr>
            </a:glow>
            <a:outerShdw blurRad="292100" dist="139700" dir="2700000" algn="tl" rotWithShape="0">
              <a:srgbClr val="333333">
                <a:alpha val="65000"/>
              </a:srgbClr>
            </a:outerShdw>
          </a:effectLst>
          <a:scene3d>
            <a:camera prst="orthographicFront"/>
            <a:lightRig rig="threePt" dir="t"/>
          </a:scene3d>
          <a:sp3d>
            <a:bevelT/>
          </a:sp3d>
        </p:spPr>
      </p:pic>
      <p:sp>
        <p:nvSpPr>
          <p:cNvPr id="5" name="CustomShape 1"/>
          <p:cNvSpPr/>
          <p:nvPr/>
        </p:nvSpPr>
        <p:spPr>
          <a:xfrm>
            <a:off x="2357422" y="0"/>
            <a:ext cx="6786578" cy="857232"/>
          </a:xfrm>
          <a:prstGeom prst="rect">
            <a:avLst/>
          </a:prstGeom>
          <a:solidFill>
            <a:srgbClr val="002056"/>
          </a:solidFill>
          <a:ln>
            <a:noFill/>
          </a:ln>
          <a:effectLst>
            <a:glow rad="635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p:style>
      </p:sp>
      <p:pic>
        <p:nvPicPr>
          <p:cNvPr id="39937" name="Picture 1" descr="C:\Users\Martónia\Downloads\612170278_122278905380225716_57494602891292233_n.jpg"/>
          <p:cNvPicPr>
            <a:picLocks noChangeAspect="1" noChangeArrowheads="1"/>
          </p:cNvPicPr>
          <p:nvPr/>
        </p:nvPicPr>
        <p:blipFill>
          <a:blip r:embed="rId3"/>
          <a:srcRect/>
          <a:stretch>
            <a:fillRect/>
          </a:stretch>
        </p:blipFill>
        <p:spPr bwMode="auto">
          <a:xfrm>
            <a:off x="1071538" y="1000108"/>
            <a:ext cx="7143800" cy="3065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ymbol zastępczy zawartości 5"/>
          <p:cNvGraphicFramePr>
            <a:graphicFrameLocks noGrp="1"/>
          </p:cNvGraphicFramePr>
          <p:nvPr>
            <p:ph idx="1"/>
          </p:nvPr>
        </p:nvGraphicFramePr>
        <p:xfrm>
          <a:off x="457200" y="1600200"/>
          <a:ext cx="8229600" cy="3413760"/>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a:txBody>
                    <a:bodyPr/>
                    <a:lstStyle/>
                    <a:p>
                      <a:pPr algn="ctr"/>
                      <a:endParaRPr lang="pl-PL" dirty="0" smtClean="0"/>
                    </a:p>
                    <a:p>
                      <a:pPr algn="ctr"/>
                      <a:endParaRPr lang="pl-PL" dirty="0" smtClean="0"/>
                    </a:p>
                    <a:p>
                      <a:pPr algn="ctr"/>
                      <a:endParaRPr lang="pl-PL" dirty="0" smtClean="0"/>
                    </a:p>
                    <a:p>
                      <a:pPr algn="ctr"/>
                      <a:endParaRPr lang="pl-PL" dirty="0"/>
                    </a:p>
                  </a:txBody>
                  <a:tcPr/>
                </a:tc>
                <a:tc>
                  <a:txBody>
                    <a:bodyPr/>
                    <a:lstStyle/>
                    <a:p>
                      <a:pPr algn="ctr"/>
                      <a:r>
                        <a:rPr lang="pl-PL" dirty="0" smtClean="0"/>
                        <a:t>Ilość wszystkich zdarzeń </a:t>
                      </a:r>
                      <a:endParaRPr lang="pl-PL" dirty="0"/>
                    </a:p>
                  </a:txBody>
                  <a:tcPr/>
                </a:tc>
                <a:tc>
                  <a:txBody>
                    <a:bodyPr/>
                    <a:lstStyle/>
                    <a:p>
                      <a:pPr algn="ctr"/>
                      <a:endParaRPr lang="pl-PL" dirty="0" smtClean="0"/>
                    </a:p>
                    <a:p>
                      <a:pPr algn="ctr"/>
                      <a:r>
                        <a:rPr lang="pl-PL" dirty="0" smtClean="0"/>
                        <a:t>Wypadki </a:t>
                      </a:r>
                      <a:endParaRPr lang="pl-PL" dirty="0"/>
                    </a:p>
                  </a:txBody>
                  <a:tcPr/>
                </a:tc>
                <a:tc>
                  <a:txBody>
                    <a:bodyPr/>
                    <a:lstStyle/>
                    <a:p>
                      <a:pPr algn="ctr"/>
                      <a:endParaRPr lang="pl-PL" dirty="0" smtClean="0"/>
                    </a:p>
                    <a:p>
                      <a:pPr algn="ctr"/>
                      <a:r>
                        <a:rPr lang="pl-PL" dirty="0" smtClean="0"/>
                        <a:t>Zabici </a:t>
                      </a:r>
                      <a:endParaRPr lang="pl-PL" dirty="0"/>
                    </a:p>
                  </a:txBody>
                  <a:tcPr/>
                </a:tc>
                <a:tc>
                  <a:txBody>
                    <a:bodyPr/>
                    <a:lstStyle/>
                    <a:p>
                      <a:pPr algn="ctr"/>
                      <a:endParaRPr lang="pl-PL" dirty="0" smtClean="0"/>
                    </a:p>
                    <a:p>
                      <a:pPr algn="ctr"/>
                      <a:r>
                        <a:rPr lang="pl-PL" dirty="0" smtClean="0"/>
                        <a:t>Ranni</a:t>
                      </a:r>
                      <a:endParaRPr lang="pl-PL" dirty="0"/>
                    </a:p>
                  </a:txBody>
                  <a:tcPr/>
                </a:tc>
                <a:tc>
                  <a:txBody>
                    <a:bodyPr/>
                    <a:lstStyle/>
                    <a:p>
                      <a:pPr algn="ctr"/>
                      <a:endParaRPr lang="pl-PL" dirty="0" smtClean="0"/>
                    </a:p>
                    <a:p>
                      <a:pPr algn="ctr"/>
                      <a:r>
                        <a:rPr lang="pl-PL" dirty="0" smtClean="0"/>
                        <a:t>Kolizje </a:t>
                      </a:r>
                      <a:endParaRPr lang="pl-PL" dirty="0"/>
                    </a:p>
                  </a:txBody>
                  <a:tcPr/>
                </a:tc>
              </a:tr>
              <a:tr h="370840">
                <a:tc>
                  <a:txBody>
                    <a:bodyPr/>
                    <a:lstStyle/>
                    <a:p>
                      <a:pPr algn="ctr"/>
                      <a:endParaRPr lang="pl-PL" dirty="0" smtClean="0"/>
                    </a:p>
                    <a:p>
                      <a:pPr algn="ctr"/>
                      <a:r>
                        <a:rPr lang="pl-PL" dirty="0" smtClean="0"/>
                        <a:t>2024</a:t>
                      </a:r>
                    </a:p>
                    <a:p>
                      <a:pPr algn="ctr"/>
                      <a:endParaRPr lang="pl-PL" dirty="0"/>
                    </a:p>
                  </a:txBody>
                  <a:tcPr/>
                </a:tc>
                <a:tc>
                  <a:txBody>
                    <a:bodyPr/>
                    <a:lstStyle/>
                    <a:p>
                      <a:pPr algn="ctr"/>
                      <a:endParaRPr lang="pl-PL" dirty="0" smtClean="0"/>
                    </a:p>
                    <a:p>
                      <a:pPr algn="ctr"/>
                      <a:r>
                        <a:rPr lang="pl-PL" dirty="0" smtClean="0"/>
                        <a:t>458</a:t>
                      </a:r>
                      <a:endParaRPr lang="pl-PL" dirty="0"/>
                    </a:p>
                  </a:txBody>
                  <a:tcPr/>
                </a:tc>
                <a:tc>
                  <a:txBody>
                    <a:bodyPr/>
                    <a:lstStyle/>
                    <a:p>
                      <a:pPr algn="ctr"/>
                      <a:endParaRPr lang="pl-PL" dirty="0" smtClean="0"/>
                    </a:p>
                    <a:p>
                      <a:pPr algn="ctr"/>
                      <a:r>
                        <a:rPr lang="pl-PL" dirty="0" smtClean="0"/>
                        <a:t>28</a:t>
                      </a:r>
                      <a:endParaRPr lang="pl-PL" dirty="0"/>
                    </a:p>
                  </a:txBody>
                  <a:tcPr/>
                </a:tc>
                <a:tc>
                  <a:txBody>
                    <a:bodyPr/>
                    <a:lstStyle/>
                    <a:p>
                      <a:pPr algn="ctr"/>
                      <a:endParaRPr lang="pl-PL" dirty="0" smtClean="0"/>
                    </a:p>
                    <a:p>
                      <a:pPr algn="ctr"/>
                      <a:r>
                        <a:rPr lang="pl-PL" dirty="0" smtClean="0"/>
                        <a:t>5</a:t>
                      </a:r>
                      <a:endParaRPr lang="pl-PL" dirty="0"/>
                    </a:p>
                  </a:txBody>
                  <a:tcPr/>
                </a:tc>
                <a:tc>
                  <a:txBody>
                    <a:bodyPr/>
                    <a:lstStyle/>
                    <a:p>
                      <a:pPr algn="ctr"/>
                      <a:endParaRPr lang="pl-PL" dirty="0" smtClean="0"/>
                    </a:p>
                    <a:p>
                      <a:pPr algn="ctr"/>
                      <a:r>
                        <a:rPr lang="pl-PL" dirty="0" smtClean="0"/>
                        <a:t>29</a:t>
                      </a:r>
                      <a:endParaRPr lang="pl-PL" dirty="0"/>
                    </a:p>
                  </a:txBody>
                  <a:tcPr/>
                </a:tc>
                <a:tc>
                  <a:txBody>
                    <a:bodyPr/>
                    <a:lstStyle/>
                    <a:p>
                      <a:pPr algn="ctr"/>
                      <a:endParaRPr lang="pl-PL" dirty="0" smtClean="0"/>
                    </a:p>
                    <a:p>
                      <a:pPr algn="ctr"/>
                      <a:r>
                        <a:rPr lang="pl-PL" dirty="0" smtClean="0"/>
                        <a:t>430</a:t>
                      </a:r>
                      <a:endParaRPr lang="pl-PL" dirty="0"/>
                    </a:p>
                  </a:txBody>
                  <a:tcPr/>
                </a:tc>
              </a:tr>
              <a:tr h="370840">
                <a:tc>
                  <a:txBody>
                    <a:bodyPr/>
                    <a:lstStyle/>
                    <a:p>
                      <a:pPr algn="ctr"/>
                      <a:endParaRPr lang="pl-PL" sz="2000" b="1" dirty="0" smtClean="0">
                        <a:solidFill>
                          <a:srgbClr val="C00000"/>
                        </a:solidFill>
                      </a:endParaRPr>
                    </a:p>
                    <a:p>
                      <a:pPr algn="ctr"/>
                      <a:endParaRPr lang="pl-PL" sz="2000" b="1" dirty="0" smtClean="0">
                        <a:solidFill>
                          <a:srgbClr val="C00000"/>
                        </a:solidFill>
                      </a:endParaRPr>
                    </a:p>
                    <a:p>
                      <a:pPr algn="ctr"/>
                      <a:r>
                        <a:rPr lang="pl-PL" sz="2000" b="1" dirty="0" smtClean="0">
                          <a:solidFill>
                            <a:srgbClr val="C00000"/>
                          </a:solidFill>
                        </a:rPr>
                        <a:t>2025</a:t>
                      </a:r>
                    </a:p>
                    <a:p>
                      <a:pPr algn="ctr"/>
                      <a:endParaRPr lang="pl-PL" sz="2000" b="1" dirty="0">
                        <a:solidFill>
                          <a:srgbClr val="C00000"/>
                        </a:solidFill>
                      </a:endParaRPr>
                    </a:p>
                  </a:txBody>
                  <a:tcPr>
                    <a:gradFill flip="none" rotWithShape="1">
                      <a:gsLst>
                        <a:gs pos="0">
                          <a:schemeClr val="accent1">
                            <a:tint val="20000"/>
                            <a:shade val="30000"/>
                            <a:satMod val="115000"/>
                          </a:schemeClr>
                        </a:gs>
                        <a:gs pos="50000">
                          <a:schemeClr val="accent1">
                            <a:tint val="20000"/>
                            <a:shade val="67500"/>
                            <a:satMod val="115000"/>
                          </a:schemeClr>
                        </a:gs>
                        <a:gs pos="100000">
                          <a:schemeClr val="accent1">
                            <a:tint val="20000"/>
                            <a:shade val="100000"/>
                            <a:satMod val="115000"/>
                          </a:schemeClr>
                        </a:gs>
                      </a:gsLst>
                      <a:lin ang="5400000" scaled="1"/>
                      <a:tileRect/>
                    </a:gradFill>
                  </a:tcPr>
                </a:tc>
                <a:tc>
                  <a:txBody>
                    <a:bodyPr/>
                    <a:lstStyle/>
                    <a:p>
                      <a:pPr algn="ctr"/>
                      <a:endParaRPr lang="pl-PL" sz="2000" b="1" dirty="0" smtClean="0">
                        <a:solidFill>
                          <a:srgbClr val="C00000"/>
                        </a:solidFill>
                      </a:endParaRPr>
                    </a:p>
                    <a:p>
                      <a:pPr algn="ctr"/>
                      <a:endParaRPr lang="pl-PL" sz="2000" b="1" dirty="0" smtClean="0">
                        <a:solidFill>
                          <a:srgbClr val="C00000"/>
                        </a:solidFill>
                      </a:endParaRPr>
                    </a:p>
                    <a:p>
                      <a:pPr algn="ctr"/>
                      <a:r>
                        <a:rPr lang="pl-PL" sz="2000" b="1" dirty="0" smtClean="0">
                          <a:solidFill>
                            <a:srgbClr val="C00000"/>
                          </a:solidFill>
                        </a:rPr>
                        <a:t>399 ↓</a:t>
                      </a:r>
                      <a:endParaRPr lang="pl-PL" sz="2000" b="1" dirty="0">
                        <a:solidFill>
                          <a:srgbClr val="C00000"/>
                        </a:solidFill>
                      </a:endParaRPr>
                    </a:p>
                  </a:txBody>
                  <a:tcPr>
                    <a:gradFill flip="none" rotWithShape="1">
                      <a:gsLst>
                        <a:gs pos="0">
                          <a:schemeClr val="accent1">
                            <a:tint val="20000"/>
                            <a:shade val="30000"/>
                            <a:satMod val="115000"/>
                          </a:schemeClr>
                        </a:gs>
                        <a:gs pos="50000">
                          <a:schemeClr val="accent1">
                            <a:tint val="20000"/>
                            <a:shade val="67500"/>
                            <a:satMod val="115000"/>
                          </a:schemeClr>
                        </a:gs>
                        <a:gs pos="100000">
                          <a:schemeClr val="accent1">
                            <a:tint val="20000"/>
                            <a:shade val="100000"/>
                            <a:satMod val="115000"/>
                          </a:schemeClr>
                        </a:gs>
                      </a:gsLst>
                      <a:lin ang="5400000" scaled="1"/>
                      <a:tileRect/>
                    </a:gradFill>
                  </a:tcPr>
                </a:tc>
                <a:tc>
                  <a:txBody>
                    <a:bodyPr/>
                    <a:lstStyle/>
                    <a:p>
                      <a:pPr algn="ctr"/>
                      <a:endParaRPr lang="pl-PL" sz="2000" b="1" dirty="0" smtClean="0">
                        <a:solidFill>
                          <a:srgbClr val="C00000"/>
                        </a:solidFill>
                      </a:endParaRPr>
                    </a:p>
                    <a:p>
                      <a:pPr algn="ctr"/>
                      <a:endParaRPr lang="pl-PL" sz="2000" b="1" dirty="0" smtClean="0">
                        <a:solidFill>
                          <a:srgbClr val="C00000"/>
                        </a:solidFill>
                      </a:endParaRPr>
                    </a:p>
                    <a:p>
                      <a:pPr algn="ctr"/>
                      <a:r>
                        <a:rPr lang="pl-PL" sz="2000" b="1" dirty="0" smtClean="0">
                          <a:solidFill>
                            <a:srgbClr val="C00000"/>
                          </a:solidFill>
                        </a:rPr>
                        <a:t>28</a:t>
                      </a:r>
                      <a:endParaRPr lang="pl-PL" sz="2000" b="1" dirty="0">
                        <a:solidFill>
                          <a:srgbClr val="C00000"/>
                        </a:solidFill>
                      </a:endParaRPr>
                    </a:p>
                  </a:txBody>
                  <a:tcPr>
                    <a:gradFill flip="none" rotWithShape="1">
                      <a:gsLst>
                        <a:gs pos="0">
                          <a:schemeClr val="accent1">
                            <a:tint val="20000"/>
                            <a:shade val="30000"/>
                            <a:satMod val="115000"/>
                          </a:schemeClr>
                        </a:gs>
                        <a:gs pos="50000">
                          <a:schemeClr val="accent1">
                            <a:tint val="20000"/>
                            <a:shade val="67500"/>
                            <a:satMod val="115000"/>
                          </a:schemeClr>
                        </a:gs>
                        <a:gs pos="100000">
                          <a:schemeClr val="accent1">
                            <a:tint val="20000"/>
                            <a:shade val="100000"/>
                            <a:satMod val="115000"/>
                          </a:schemeClr>
                        </a:gs>
                      </a:gsLst>
                      <a:lin ang="5400000" scaled="1"/>
                      <a:tileRect/>
                    </a:gradFill>
                  </a:tcPr>
                </a:tc>
                <a:tc>
                  <a:txBody>
                    <a:bodyPr/>
                    <a:lstStyle/>
                    <a:p>
                      <a:pPr algn="ctr"/>
                      <a:endParaRPr lang="pl-PL" sz="2000" b="1" dirty="0" smtClean="0">
                        <a:solidFill>
                          <a:srgbClr val="C00000"/>
                        </a:solidFill>
                      </a:endParaRPr>
                    </a:p>
                    <a:p>
                      <a:pPr algn="ctr"/>
                      <a:endParaRPr lang="pl-PL" sz="2000" b="1" dirty="0" smtClean="0">
                        <a:solidFill>
                          <a:srgbClr val="C00000"/>
                        </a:solidFill>
                      </a:endParaRPr>
                    </a:p>
                    <a:p>
                      <a:pPr algn="ctr"/>
                      <a:r>
                        <a:rPr lang="pl-PL" sz="2000" b="1" dirty="0" smtClean="0">
                          <a:solidFill>
                            <a:srgbClr val="C00000"/>
                          </a:solidFill>
                        </a:rPr>
                        <a:t>7↑</a:t>
                      </a:r>
                      <a:endParaRPr lang="pl-PL" sz="2000" b="1" dirty="0">
                        <a:solidFill>
                          <a:srgbClr val="C00000"/>
                        </a:solidFill>
                      </a:endParaRPr>
                    </a:p>
                  </a:txBody>
                  <a:tcPr>
                    <a:gradFill flip="none" rotWithShape="1">
                      <a:gsLst>
                        <a:gs pos="0">
                          <a:schemeClr val="accent1">
                            <a:tint val="20000"/>
                            <a:shade val="30000"/>
                            <a:satMod val="115000"/>
                          </a:schemeClr>
                        </a:gs>
                        <a:gs pos="50000">
                          <a:schemeClr val="accent1">
                            <a:tint val="20000"/>
                            <a:shade val="67500"/>
                            <a:satMod val="115000"/>
                          </a:schemeClr>
                        </a:gs>
                        <a:gs pos="100000">
                          <a:schemeClr val="accent1">
                            <a:tint val="20000"/>
                            <a:shade val="100000"/>
                            <a:satMod val="115000"/>
                          </a:schemeClr>
                        </a:gs>
                      </a:gsLst>
                      <a:lin ang="5400000" scaled="1"/>
                      <a:tileRect/>
                    </a:gradFill>
                  </a:tcPr>
                </a:tc>
                <a:tc>
                  <a:txBody>
                    <a:bodyPr/>
                    <a:lstStyle/>
                    <a:p>
                      <a:pPr algn="ctr"/>
                      <a:endParaRPr lang="pl-PL" sz="2000" b="1" dirty="0" smtClean="0">
                        <a:solidFill>
                          <a:srgbClr val="C00000"/>
                        </a:solidFill>
                      </a:endParaRPr>
                    </a:p>
                    <a:p>
                      <a:pPr algn="ctr"/>
                      <a:endParaRPr lang="pl-PL" sz="2000" b="1" dirty="0" smtClean="0">
                        <a:solidFill>
                          <a:srgbClr val="C00000"/>
                        </a:solidFill>
                      </a:endParaRPr>
                    </a:p>
                    <a:p>
                      <a:pPr algn="ctr"/>
                      <a:r>
                        <a:rPr lang="pl-PL" sz="2000" b="1" dirty="0" smtClean="0">
                          <a:solidFill>
                            <a:srgbClr val="C00000"/>
                          </a:solidFill>
                        </a:rPr>
                        <a:t>28</a:t>
                      </a:r>
                      <a:endParaRPr lang="pl-PL" sz="2000" b="1" dirty="0">
                        <a:solidFill>
                          <a:srgbClr val="C00000"/>
                        </a:solidFill>
                      </a:endParaRPr>
                    </a:p>
                  </a:txBody>
                  <a:tcPr>
                    <a:gradFill flip="none" rotWithShape="1">
                      <a:gsLst>
                        <a:gs pos="0">
                          <a:schemeClr val="accent1">
                            <a:tint val="20000"/>
                            <a:shade val="30000"/>
                            <a:satMod val="115000"/>
                          </a:schemeClr>
                        </a:gs>
                        <a:gs pos="50000">
                          <a:schemeClr val="accent1">
                            <a:tint val="20000"/>
                            <a:shade val="67500"/>
                            <a:satMod val="115000"/>
                          </a:schemeClr>
                        </a:gs>
                        <a:gs pos="100000">
                          <a:schemeClr val="accent1">
                            <a:tint val="20000"/>
                            <a:shade val="100000"/>
                            <a:satMod val="115000"/>
                          </a:schemeClr>
                        </a:gs>
                      </a:gsLst>
                      <a:lin ang="5400000" scaled="1"/>
                      <a:tileRect/>
                    </a:gradFill>
                  </a:tcPr>
                </a:tc>
                <a:tc>
                  <a:txBody>
                    <a:bodyPr/>
                    <a:lstStyle/>
                    <a:p>
                      <a:pPr algn="ctr"/>
                      <a:r>
                        <a:rPr lang="pl-PL" sz="2000" b="1" dirty="0" smtClean="0">
                          <a:solidFill>
                            <a:srgbClr val="C00000"/>
                          </a:solidFill>
                        </a:rPr>
                        <a:t/>
                      </a:r>
                      <a:br>
                        <a:rPr lang="pl-PL" sz="2000" b="1" dirty="0" smtClean="0">
                          <a:solidFill>
                            <a:srgbClr val="C00000"/>
                          </a:solidFill>
                        </a:rPr>
                      </a:br>
                      <a:endParaRPr lang="pl-PL" sz="2000" b="1" dirty="0" smtClean="0">
                        <a:solidFill>
                          <a:srgbClr val="C00000"/>
                        </a:solidFill>
                      </a:endParaRPr>
                    </a:p>
                    <a:p>
                      <a:pPr algn="ctr"/>
                      <a:r>
                        <a:rPr lang="pl-PL" sz="2000" b="1" dirty="0" smtClean="0">
                          <a:solidFill>
                            <a:srgbClr val="C00000"/>
                          </a:solidFill>
                        </a:rPr>
                        <a:t>371↓</a:t>
                      </a:r>
                      <a:endParaRPr lang="pl-PL" sz="2000" b="1" dirty="0">
                        <a:solidFill>
                          <a:srgbClr val="C00000"/>
                        </a:solidFill>
                      </a:endParaRPr>
                    </a:p>
                  </a:txBody>
                  <a:tcPr>
                    <a:gradFill flip="none" rotWithShape="1">
                      <a:gsLst>
                        <a:gs pos="0">
                          <a:schemeClr val="accent1">
                            <a:tint val="20000"/>
                            <a:shade val="30000"/>
                            <a:satMod val="115000"/>
                          </a:schemeClr>
                        </a:gs>
                        <a:gs pos="50000">
                          <a:schemeClr val="accent1">
                            <a:tint val="20000"/>
                            <a:shade val="67500"/>
                            <a:satMod val="115000"/>
                          </a:schemeClr>
                        </a:gs>
                        <a:gs pos="100000">
                          <a:schemeClr val="accent1">
                            <a:tint val="20000"/>
                            <a:shade val="100000"/>
                            <a:satMod val="115000"/>
                          </a:schemeClr>
                        </a:gs>
                      </a:gsLst>
                      <a:lin ang="5400000" scaled="1"/>
                      <a:tileRect/>
                    </a:gradFill>
                  </a:tcPr>
                </a:tc>
              </a:tr>
            </a:tbl>
          </a:graphicData>
        </a:graphic>
      </p:graphicFrame>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285984" y="0"/>
            <a:ext cx="6858016"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Stan bezpieczeństwa w ruchu drogowym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ymbol zastępczy zawartości 5"/>
          <p:cNvGraphicFramePr>
            <a:graphicFrameLocks noGrp="1"/>
          </p:cNvGraphicFramePr>
          <p:nvPr>
            <p:ph idx="1"/>
          </p:nvPr>
        </p:nvGraphicFramePr>
        <p:xfrm>
          <a:off x="142844" y="1000108"/>
          <a:ext cx="8786874" cy="5429288"/>
        </p:xfrm>
        <a:graphic>
          <a:graphicData uri="http://schemas.openxmlformats.org/drawingml/2006/chart">
            <c:chart xmlns:c="http://schemas.openxmlformats.org/drawingml/2006/chart" xmlns:r="http://schemas.openxmlformats.org/officeDocument/2006/relationships" r:id="rId2"/>
          </a:graphicData>
        </a:graphic>
      </p:graphicFrame>
      <p:pic>
        <p:nvPicPr>
          <p:cNvPr id="4" name="Obraz 3"/>
          <p:cNvPicPr>
            <a:picLocks noChangeAspect="1" noChangeArrowheads="1"/>
          </p:cNvPicPr>
          <p:nvPr/>
        </p:nvPicPr>
        <p:blipFill>
          <a:blip r:embed="rId3"/>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Stan bezpieczeństwa w ruchu drogowym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Symbol zastępczy zawartości 7"/>
          <p:cNvGraphicFramePr>
            <a:graphicFrameLocks noGrp="1"/>
          </p:cNvGraphicFramePr>
          <p:nvPr>
            <p:ph idx="1"/>
          </p:nvPr>
        </p:nvGraphicFramePr>
        <p:xfrm>
          <a:off x="457200" y="1600200"/>
          <a:ext cx="8229600" cy="303784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pl-PL" dirty="0" smtClean="0"/>
                        <a:t>PRZYCZYNA WYPADKU</a:t>
                      </a:r>
                      <a:r>
                        <a:rPr lang="pl-PL" baseline="0" dirty="0" smtClean="0"/>
                        <a:t> </a:t>
                      </a:r>
                      <a:endParaRPr lang="pl-PL" dirty="0"/>
                    </a:p>
                  </a:txBody>
                  <a:tcPr/>
                </a:tc>
                <a:tc>
                  <a:txBody>
                    <a:bodyPr/>
                    <a:lstStyle/>
                    <a:p>
                      <a:pPr algn="ctr"/>
                      <a:r>
                        <a:rPr lang="pl-PL" b="0" dirty="0" smtClean="0">
                          <a:solidFill>
                            <a:schemeClr val="tx1"/>
                          </a:solidFill>
                        </a:rPr>
                        <a:t>rok 2024</a:t>
                      </a:r>
                      <a:endParaRPr lang="pl-PL" b="0" dirty="0">
                        <a:solidFill>
                          <a:schemeClr val="tx1"/>
                        </a:solidFill>
                      </a:endParaRPr>
                    </a:p>
                  </a:txBody>
                  <a:tcPr/>
                </a:tc>
                <a:tc>
                  <a:txBody>
                    <a:bodyPr/>
                    <a:lstStyle/>
                    <a:p>
                      <a:pPr algn="ctr"/>
                      <a:r>
                        <a:rPr lang="pl-PL" b="1" dirty="0" smtClean="0">
                          <a:solidFill>
                            <a:srgbClr val="C00000"/>
                          </a:solidFill>
                        </a:rPr>
                        <a:t>rok 2025</a:t>
                      </a:r>
                      <a:endParaRPr lang="pl-PL" b="1" dirty="0">
                        <a:solidFill>
                          <a:srgbClr val="C00000"/>
                        </a:solidFill>
                      </a:endParaRPr>
                    </a:p>
                  </a:txBody>
                  <a:tcPr/>
                </a:tc>
              </a:tr>
              <a:tr h="370840">
                <a:tc>
                  <a:txBody>
                    <a:bodyPr/>
                    <a:lstStyle/>
                    <a:p>
                      <a:r>
                        <a:rPr lang="pl-PL" dirty="0" smtClean="0"/>
                        <a:t>Prędkość</a:t>
                      </a:r>
                      <a:endParaRPr lang="pl-PL" dirty="0"/>
                    </a:p>
                  </a:txBody>
                  <a:tcPr/>
                </a:tc>
                <a:tc>
                  <a:txBody>
                    <a:bodyPr/>
                    <a:lstStyle/>
                    <a:p>
                      <a:pPr algn="ctr"/>
                      <a:r>
                        <a:rPr lang="pl-PL" b="0" dirty="0" smtClean="0">
                          <a:solidFill>
                            <a:schemeClr val="tx1"/>
                          </a:solidFill>
                        </a:rPr>
                        <a:t>9</a:t>
                      </a:r>
                      <a:endParaRPr lang="pl-PL" b="0" dirty="0">
                        <a:solidFill>
                          <a:schemeClr val="tx1"/>
                        </a:solidFill>
                      </a:endParaRPr>
                    </a:p>
                  </a:txBody>
                  <a:tcPr/>
                </a:tc>
                <a:tc>
                  <a:txBody>
                    <a:bodyPr/>
                    <a:lstStyle/>
                    <a:p>
                      <a:pPr algn="ctr"/>
                      <a:r>
                        <a:rPr lang="pl-PL" b="1" dirty="0" smtClean="0">
                          <a:solidFill>
                            <a:srgbClr val="C00000"/>
                          </a:solidFill>
                        </a:rPr>
                        <a:t>15!</a:t>
                      </a:r>
                      <a:endParaRPr lang="pl-PL" b="1" dirty="0">
                        <a:solidFill>
                          <a:srgbClr val="C00000"/>
                        </a:solidFill>
                      </a:endParaRPr>
                    </a:p>
                  </a:txBody>
                  <a:tcPr/>
                </a:tc>
              </a:tr>
              <a:tr h="370840">
                <a:tc>
                  <a:txBody>
                    <a:bodyPr/>
                    <a:lstStyle/>
                    <a:p>
                      <a:r>
                        <a:rPr lang="pl-PL" dirty="0" smtClean="0"/>
                        <a:t>Nieustąpienie pierwszeństwa przejazdu</a:t>
                      </a:r>
                      <a:endParaRPr lang="pl-PL" dirty="0"/>
                    </a:p>
                  </a:txBody>
                  <a:tcPr/>
                </a:tc>
                <a:tc>
                  <a:txBody>
                    <a:bodyPr/>
                    <a:lstStyle/>
                    <a:p>
                      <a:pPr algn="ctr"/>
                      <a:r>
                        <a:rPr lang="pl-PL" b="0" dirty="0" smtClean="0">
                          <a:solidFill>
                            <a:schemeClr val="tx1"/>
                          </a:solidFill>
                        </a:rPr>
                        <a:t>4</a:t>
                      </a:r>
                      <a:endParaRPr lang="pl-PL" b="0" dirty="0">
                        <a:solidFill>
                          <a:schemeClr val="tx1"/>
                        </a:solidFill>
                      </a:endParaRPr>
                    </a:p>
                  </a:txBody>
                  <a:tcPr/>
                </a:tc>
                <a:tc>
                  <a:txBody>
                    <a:bodyPr/>
                    <a:lstStyle/>
                    <a:p>
                      <a:pPr algn="ctr"/>
                      <a:r>
                        <a:rPr lang="pl-PL" b="1" dirty="0" smtClean="0">
                          <a:solidFill>
                            <a:srgbClr val="C00000"/>
                          </a:solidFill>
                        </a:rPr>
                        <a:t>2</a:t>
                      </a:r>
                      <a:endParaRPr lang="pl-PL" b="1" dirty="0">
                        <a:solidFill>
                          <a:srgbClr val="C00000"/>
                        </a:solidFill>
                      </a:endParaRPr>
                    </a:p>
                  </a:txBody>
                  <a:tcPr/>
                </a:tc>
              </a:tr>
              <a:tr h="370840">
                <a:tc>
                  <a:txBody>
                    <a:bodyPr/>
                    <a:lstStyle/>
                    <a:p>
                      <a:r>
                        <a:rPr lang="pl-PL" dirty="0" smtClean="0"/>
                        <a:t>Nieustąpienie pierwszeństwa pieszemu na przejściu</a:t>
                      </a:r>
                      <a:r>
                        <a:rPr lang="pl-PL" baseline="0" dirty="0" smtClean="0"/>
                        <a:t> </a:t>
                      </a:r>
                      <a:endParaRPr lang="pl-PL" dirty="0"/>
                    </a:p>
                  </a:txBody>
                  <a:tcPr/>
                </a:tc>
                <a:tc>
                  <a:txBody>
                    <a:bodyPr/>
                    <a:lstStyle/>
                    <a:p>
                      <a:pPr algn="ctr"/>
                      <a:r>
                        <a:rPr lang="pl-PL" b="0" dirty="0" smtClean="0">
                          <a:solidFill>
                            <a:schemeClr val="tx1"/>
                          </a:solidFill>
                        </a:rPr>
                        <a:t>0</a:t>
                      </a:r>
                      <a:endParaRPr lang="pl-PL" b="0" dirty="0">
                        <a:solidFill>
                          <a:schemeClr val="tx1"/>
                        </a:solidFill>
                      </a:endParaRPr>
                    </a:p>
                  </a:txBody>
                  <a:tcPr/>
                </a:tc>
                <a:tc>
                  <a:txBody>
                    <a:bodyPr/>
                    <a:lstStyle/>
                    <a:p>
                      <a:pPr algn="ctr"/>
                      <a:r>
                        <a:rPr lang="pl-PL" b="1" dirty="0" smtClean="0">
                          <a:solidFill>
                            <a:srgbClr val="C00000"/>
                          </a:solidFill>
                        </a:rPr>
                        <a:t>3!</a:t>
                      </a:r>
                      <a:endParaRPr lang="pl-PL" b="1" dirty="0">
                        <a:solidFill>
                          <a:srgbClr val="C00000"/>
                        </a:solidFill>
                      </a:endParaRPr>
                    </a:p>
                  </a:txBody>
                  <a:tcPr/>
                </a:tc>
              </a:tr>
              <a:tr h="370840">
                <a:tc>
                  <a:txBody>
                    <a:bodyPr/>
                    <a:lstStyle/>
                    <a:p>
                      <a:r>
                        <a:rPr lang="pl-PL" dirty="0" smtClean="0"/>
                        <a:t>Inne przyczyny</a:t>
                      </a:r>
                      <a:endParaRPr lang="pl-PL" dirty="0"/>
                    </a:p>
                  </a:txBody>
                  <a:tcPr/>
                </a:tc>
                <a:tc>
                  <a:txBody>
                    <a:bodyPr/>
                    <a:lstStyle/>
                    <a:p>
                      <a:pPr algn="ctr"/>
                      <a:r>
                        <a:rPr lang="pl-PL" b="0" dirty="0" smtClean="0">
                          <a:solidFill>
                            <a:schemeClr val="tx1"/>
                          </a:solidFill>
                        </a:rPr>
                        <a:t>15</a:t>
                      </a:r>
                      <a:endParaRPr lang="pl-PL" b="0" dirty="0">
                        <a:solidFill>
                          <a:schemeClr val="tx1"/>
                        </a:solidFill>
                      </a:endParaRPr>
                    </a:p>
                  </a:txBody>
                  <a:tcPr/>
                </a:tc>
                <a:tc>
                  <a:txBody>
                    <a:bodyPr/>
                    <a:lstStyle/>
                    <a:p>
                      <a:pPr algn="ctr"/>
                      <a:r>
                        <a:rPr lang="pl-PL" b="1" dirty="0" smtClean="0">
                          <a:solidFill>
                            <a:srgbClr val="C00000"/>
                          </a:solidFill>
                        </a:rPr>
                        <a:t>8</a:t>
                      </a:r>
                      <a:endParaRPr lang="pl-PL" b="1" dirty="0">
                        <a:solidFill>
                          <a:srgbClr val="C00000"/>
                        </a:solidFill>
                      </a:endParaRPr>
                    </a:p>
                  </a:txBody>
                  <a:tcPr/>
                </a:tc>
              </a:tr>
              <a:tr h="370840">
                <a:tc>
                  <a:txBody>
                    <a:bodyPr/>
                    <a:lstStyle/>
                    <a:p>
                      <a:r>
                        <a:rPr lang="pl-PL" dirty="0" smtClean="0"/>
                        <a:t>Suma</a:t>
                      </a:r>
                      <a:endParaRPr lang="pl-PL" dirty="0"/>
                    </a:p>
                  </a:txBody>
                  <a:tcPr/>
                </a:tc>
                <a:tc>
                  <a:txBody>
                    <a:bodyPr/>
                    <a:lstStyle/>
                    <a:p>
                      <a:pPr algn="ctr"/>
                      <a:r>
                        <a:rPr lang="pl-PL" b="0" dirty="0" smtClean="0">
                          <a:solidFill>
                            <a:schemeClr val="tx1"/>
                          </a:solidFill>
                        </a:rPr>
                        <a:t>28</a:t>
                      </a:r>
                      <a:endParaRPr lang="pl-PL" b="0" dirty="0">
                        <a:solidFill>
                          <a:schemeClr val="tx1"/>
                        </a:solidFill>
                      </a:endParaRPr>
                    </a:p>
                  </a:txBody>
                  <a:tcPr/>
                </a:tc>
                <a:tc>
                  <a:txBody>
                    <a:bodyPr/>
                    <a:lstStyle/>
                    <a:p>
                      <a:pPr algn="ctr"/>
                      <a:r>
                        <a:rPr lang="pl-PL" b="1" dirty="0" smtClean="0">
                          <a:solidFill>
                            <a:srgbClr val="C00000"/>
                          </a:solidFill>
                        </a:rPr>
                        <a:t>28</a:t>
                      </a:r>
                      <a:endParaRPr lang="pl-PL" b="1" dirty="0">
                        <a:solidFill>
                          <a:srgbClr val="C00000"/>
                        </a:solidFill>
                      </a:endParaRPr>
                    </a:p>
                  </a:txBody>
                  <a:tcPr/>
                </a:tc>
              </a:tr>
            </a:tbl>
          </a:graphicData>
        </a:graphic>
      </p:graphicFrame>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7"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Przyczyny wypadków drogowych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000108"/>
            <a:ext cx="8229600" cy="5126055"/>
          </a:xfrm>
        </p:spPr>
        <p:txBody>
          <a:bodyPr>
            <a:normAutofit/>
          </a:bodyPr>
          <a:lstStyle/>
          <a:p>
            <a:pPr algn="ctr">
              <a:buNone/>
            </a:pPr>
            <a:r>
              <a:rPr lang="pl-PL" sz="1800" b="1" u="sng" dirty="0" smtClean="0">
                <a:solidFill>
                  <a:srgbClr val="002060"/>
                </a:solidFill>
              </a:rPr>
              <a:t>Policjanci z Referatu Ruchu Drogowego KPP Bartoszyce w  2024 i 2025 roku</a:t>
            </a:r>
          </a:p>
          <a:p>
            <a:pPr lvl="1"/>
            <a:endParaRPr lang="pl-PL" b="1" dirty="0" smtClean="0">
              <a:solidFill>
                <a:srgbClr val="002060"/>
              </a:solidFill>
            </a:endParaRPr>
          </a:p>
          <a:p>
            <a:pPr>
              <a:buNone/>
            </a:pPr>
            <a:endParaRPr lang="pl-PL" dirty="0"/>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Ruch</a:t>
            </a:r>
            <a:r>
              <a:rPr kumimoji="0" lang="pl-PL" sz="2400" b="1" i="0" u="none" strike="noStrike" kern="1200" cap="none" spc="0" normalizeH="0" noProof="0" dirty="0" smtClean="0">
                <a:ln>
                  <a:noFill/>
                </a:ln>
                <a:solidFill>
                  <a:schemeClr val="bg1"/>
                </a:solidFill>
                <a:effectLst/>
                <a:uLnTx/>
                <a:uFillTx/>
                <a:latin typeface="+mn-lt"/>
                <a:ea typeface="+mn-ea"/>
                <a:cs typeface="+mn-cs"/>
              </a:rPr>
              <a:t> drogowy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baseline="0" noProof="0" dirty="0">
              <a:ln>
                <a:noFill/>
              </a:ln>
              <a:solidFill>
                <a:schemeClr val="bg1"/>
              </a:solidFill>
              <a:effectLst/>
              <a:uLnTx/>
              <a:uFillTx/>
              <a:latin typeface="+mn-lt"/>
              <a:ea typeface="+mn-ea"/>
              <a:cs typeface="+mn-cs"/>
            </a:endParaRPr>
          </a:p>
        </p:txBody>
      </p:sp>
      <p:graphicFrame>
        <p:nvGraphicFramePr>
          <p:cNvPr id="6" name="Tabela 5"/>
          <p:cNvGraphicFramePr>
            <a:graphicFrameLocks noGrp="1"/>
          </p:cNvGraphicFramePr>
          <p:nvPr/>
        </p:nvGraphicFramePr>
        <p:xfrm>
          <a:off x="571472" y="1571611"/>
          <a:ext cx="8143932" cy="4730237"/>
        </p:xfrm>
        <a:graphic>
          <a:graphicData uri="http://schemas.openxmlformats.org/drawingml/2006/table">
            <a:tbl>
              <a:tblPr firstRow="1" bandRow="1">
                <a:tableStyleId>{5C22544A-7EE6-4342-B048-85BDC9FD1C3A}</a:tableStyleId>
              </a:tblPr>
              <a:tblGrid>
                <a:gridCol w="2714644"/>
                <a:gridCol w="2714644"/>
                <a:gridCol w="2714644"/>
              </a:tblGrid>
              <a:tr h="510766">
                <a:tc>
                  <a:txBody>
                    <a:bodyPr/>
                    <a:lstStyle/>
                    <a:p>
                      <a:pPr algn="ctr"/>
                      <a:r>
                        <a:rPr lang="pl-PL" sz="1600" dirty="0" smtClean="0"/>
                        <a:t>działanie</a:t>
                      </a:r>
                      <a:endParaRPr lang="pl-PL" sz="1600" dirty="0"/>
                    </a:p>
                  </a:txBody>
                  <a:tcPr anchor="ctr"/>
                </a:tc>
                <a:tc>
                  <a:txBody>
                    <a:bodyPr/>
                    <a:lstStyle/>
                    <a:p>
                      <a:pPr algn="ctr"/>
                      <a:r>
                        <a:rPr lang="pl-PL" b="0" dirty="0" smtClean="0">
                          <a:solidFill>
                            <a:schemeClr val="tx1"/>
                          </a:solidFill>
                        </a:rPr>
                        <a:t>2024</a:t>
                      </a:r>
                      <a:endParaRPr lang="pl-PL" b="0" dirty="0">
                        <a:solidFill>
                          <a:schemeClr val="tx1"/>
                        </a:solidFill>
                      </a:endParaRPr>
                    </a:p>
                  </a:txBody>
                  <a:tcPr anchor="ctr"/>
                </a:tc>
                <a:tc>
                  <a:txBody>
                    <a:bodyPr/>
                    <a:lstStyle/>
                    <a:p>
                      <a:pPr algn="ctr"/>
                      <a:r>
                        <a:rPr lang="pl-PL" b="1" dirty="0" smtClean="0">
                          <a:solidFill>
                            <a:srgbClr val="C00000"/>
                          </a:solidFill>
                        </a:rPr>
                        <a:t>2025</a:t>
                      </a:r>
                      <a:endParaRPr lang="pl-PL" b="1" dirty="0">
                        <a:solidFill>
                          <a:srgbClr val="C00000"/>
                        </a:solidFill>
                      </a:endParaRPr>
                    </a:p>
                  </a:txBody>
                  <a:tcPr anchor="ctr"/>
                </a:tc>
              </a:tr>
              <a:tr h="435851">
                <a:tc>
                  <a:txBody>
                    <a:bodyPr/>
                    <a:lstStyle/>
                    <a:p>
                      <a:pPr algn="ctr"/>
                      <a:r>
                        <a:rPr lang="pl-PL" sz="1600" dirty="0" smtClean="0"/>
                        <a:t>legitymowania</a:t>
                      </a:r>
                      <a:endParaRPr lang="pl-PL" sz="1600" dirty="0"/>
                    </a:p>
                  </a:txBody>
                  <a:tcPr anchor="ctr"/>
                </a:tc>
                <a:tc>
                  <a:txBody>
                    <a:bodyPr/>
                    <a:lstStyle/>
                    <a:p>
                      <a:pPr algn="ctr"/>
                      <a:r>
                        <a:rPr lang="pl-PL" b="0" dirty="0" smtClean="0">
                          <a:solidFill>
                            <a:schemeClr val="tx1"/>
                          </a:solidFill>
                        </a:rPr>
                        <a:t>9 729</a:t>
                      </a:r>
                    </a:p>
                  </a:txBody>
                  <a:tcPr anchor="ctr"/>
                </a:tc>
                <a:tc>
                  <a:txBody>
                    <a:bodyPr/>
                    <a:lstStyle/>
                    <a:p>
                      <a:pPr algn="ctr"/>
                      <a:r>
                        <a:rPr lang="pl-PL" b="1" dirty="0" smtClean="0">
                          <a:solidFill>
                            <a:srgbClr val="C00000"/>
                          </a:solidFill>
                        </a:rPr>
                        <a:t>9 183</a:t>
                      </a:r>
                    </a:p>
                  </a:txBody>
                  <a:tcPr anchor="ctr"/>
                </a:tc>
              </a:tr>
              <a:tr h="435851">
                <a:tc>
                  <a:txBody>
                    <a:bodyPr/>
                    <a:lstStyle/>
                    <a:p>
                      <a:pPr algn="ctr"/>
                      <a:r>
                        <a:rPr lang="pl-PL" sz="1600" dirty="0" smtClean="0"/>
                        <a:t>ujawnione wykroczenia ogółem</a:t>
                      </a:r>
                      <a:endParaRPr lang="pl-PL" sz="1600" dirty="0"/>
                    </a:p>
                  </a:txBody>
                  <a:tcPr anchor="ctr"/>
                </a:tc>
                <a:tc>
                  <a:txBody>
                    <a:bodyPr/>
                    <a:lstStyle/>
                    <a:p>
                      <a:pPr algn="ctr"/>
                      <a:r>
                        <a:rPr lang="pl-PL" b="0" dirty="0" smtClean="0">
                          <a:solidFill>
                            <a:schemeClr val="tx1"/>
                          </a:solidFill>
                        </a:rPr>
                        <a:t>3 533</a:t>
                      </a:r>
                    </a:p>
                  </a:txBody>
                  <a:tcPr anchor="ctr"/>
                </a:tc>
                <a:tc>
                  <a:txBody>
                    <a:bodyPr/>
                    <a:lstStyle/>
                    <a:p>
                      <a:pPr algn="ctr"/>
                      <a:r>
                        <a:rPr lang="pl-PL" b="1" dirty="0" smtClean="0">
                          <a:solidFill>
                            <a:srgbClr val="C00000"/>
                          </a:solidFill>
                        </a:rPr>
                        <a:t>3 458</a:t>
                      </a:r>
                    </a:p>
                  </a:txBody>
                  <a:tcPr anchor="ctr"/>
                </a:tc>
              </a:tr>
              <a:tr h="564184">
                <a:tc>
                  <a:txBody>
                    <a:bodyPr/>
                    <a:lstStyle/>
                    <a:p>
                      <a:pPr algn="ctr"/>
                      <a:r>
                        <a:rPr lang="pl-PL" sz="1600" dirty="0" smtClean="0"/>
                        <a:t>w</a:t>
                      </a:r>
                      <a:r>
                        <a:rPr lang="pl-PL" sz="1600" baseline="0" dirty="0" smtClean="0"/>
                        <a:t> </a:t>
                      </a:r>
                      <a:r>
                        <a:rPr lang="pl-PL" sz="1600" dirty="0" smtClean="0"/>
                        <a:t>tym ujawnione wykroczenia przekroczenia prędkości</a:t>
                      </a:r>
                      <a:endParaRPr lang="pl-PL" sz="1600" dirty="0"/>
                    </a:p>
                  </a:txBody>
                  <a:tcPr anchor="ctr"/>
                </a:tc>
                <a:tc>
                  <a:txBody>
                    <a:bodyPr/>
                    <a:lstStyle/>
                    <a:p>
                      <a:pPr algn="ctr"/>
                      <a:r>
                        <a:rPr lang="pl-PL" b="0" dirty="0" smtClean="0">
                          <a:solidFill>
                            <a:schemeClr val="tx1"/>
                          </a:solidFill>
                        </a:rPr>
                        <a:t>2 632</a:t>
                      </a:r>
                      <a:endParaRPr lang="pl-PL" b="0" dirty="0">
                        <a:solidFill>
                          <a:schemeClr val="tx1"/>
                        </a:solidFill>
                      </a:endParaRPr>
                    </a:p>
                  </a:txBody>
                  <a:tcPr anchor="ctr"/>
                </a:tc>
                <a:tc>
                  <a:txBody>
                    <a:bodyPr/>
                    <a:lstStyle/>
                    <a:p>
                      <a:pPr algn="ctr"/>
                      <a:r>
                        <a:rPr lang="pl-PL" b="1" dirty="0" smtClean="0">
                          <a:solidFill>
                            <a:srgbClr val="C00000"/>
                          </a:solidFill>
                        </a:rPr>
                        <a:t>2 346 </a:t>
                      </a:r>
                      <a:endParaRPr lang="pl-PL" b="1" dirty="0">
                        <a:solidFill>
                          <a:srgbClr val="C00000"/>
                        </a:solidFill>
                      </a:endParaRPr>
                    </a:p>
                  </a:txBody>
                  <a:tcPr anchor="ctr"/>
                </a:tc>
              </a:tr>
              <a:tr h="435851">
                <a:tc>
                  <a:txBody>
                    <a:bodyPr/>
                    <a:lstStyle/>
                    <a:p>
                      <a:pPr algn="ctr"/>
                      <a:r>
                        <a:rPr lang="pl-PL" sz="1600" dirty="0" smtClean="0"/>
                        <a:t>50+</a:t>
                      </a:r>
                      <a:endParaRPr lang="pl-PL" sz="1600" dirty="0"/>
                    </a:p>
                  </a:txBody>
                  <a:tcPr anchor="ctr"/>
                </a:tc>
                <a:tc>
                  <a:txBody>
                    <a:bodyPr/>
                    <a:lstStyle/>
                    <a:p>
                      <a:pPr algn="ctr"/>
                      <a:r>
                        <a:rPr lang="pl-PL" b="0" dirty="0" smtClean="0">
                          <a:solidFill>
                            <a:schemeClr val="tx1"/>
                          </a:solidFill>
                        </a:rPr>
                        <a:t>10</a:t>
                      </a:r>
                      <a:endParaRPr lang="pl-PL" b="0" dirty="0">
                        <a:solidFill>
                          <a:schemeClr val="tx1"/>
                        </a:solidFill>
                      </a:endParaRPr>
                    </a:p>
                  </a:txBody>
                  <a:tcPr anchor="ctr"/>
                </a:tc>
                <a:tc>
                  <a:txBody>
                    <a:bodyPr/>
                    <a:lstStyle/>
                    <a:p>
                      <a:pPr algn="ctr"/>
                      <a:r>
                        <a:rPr lang="pl-PL" b="1" dirty="0" smtClean="0">
                          <a:solidFill>
                            <a:srgbClr val="C00000"/>
                          </a:solidFill>
                        </a:rPr>
                        <a:t>11</a:t>
                      </a:r>
                      <a:endParaRPr lang="pl-PL" b="1" dirty="0">
                        <a:solidFill>
                          <a:srgbClr val="C00000"/>
                        </a:solidFill>
                      </a:endParaRPr>
                    </a:p>
                  </a:txBody>
                  <a:tcPr anchor="ctr"/>
                </a:tc>
              </a:tr>
              <a:tr h="521319">
                <a:tc>
                  <a:txBody>
                    <a:bodyPr/>
                    <a:lstStyle/>
                    <a:p>
                      <a:pPr algn="ctr"/>
                      <a:r>
                        <a:rPr lang="pl-PL" sz="1600" dirty="0" smtClean="0"/>
                        <a:t>badania stanu trzeźwości</a:t>
                      </a:r>
                      <a:endParaRPr lang="pl-PL" sz="1600" dirty="0"/>
                    </a:p>
                  </a:txBody>
                  <a:tcPr anchor="ctr"/>
                </a:tc>
                <a:tc>
                  <a:txBody>
                    <a:bodyPr/>
                    <a:lstStyle/>
                    <a:p>
                      <a:pPr algn="ctr"/>
                      <a:r>
                        <a:rPr lang="pl-PL" b="0" dirty="0" smtClean="0">
                          <a:solidFill>
                            <a:schemeClr val="tx1"/>
                          </a:solidFill>
                        </a:rPr>
                        <a:t>16 891</a:t>
                      </a:r>
                      <a:endParaRPr lang="pl-PL" b="0" dirty="0">
                        <a:solidFill>
                          <a:schemeClr val="tx1"/>
                        </a:solidFill>
                      </a:endParaRPr>
                    </a:p>
                  </a:txBody>
                  <a:tcPr anchor="ctr"/>
                </a:tc>
                <a:tc>
                  <a:txBody>
                    <a:bodyPr/>
                    <a:lstStyle/>
                    <a:p>
                      <a:pPr algn="ctr"/>
                      <a:r>
                        <a:rPr lang="pl-PL" b="1" dirty="0" smtClean="0">
                          <a:solidFill>
                            <a:srgbClr val="C00000"/>
                          </a:solidFill>
                        </a:rPr>
                        <a:t>19 572↑</a:t>
                      </a:r>
                      <a:endParaRPr lang="pl-PL" b="1" dirty="0">
                        <a:solidFill>
                          <a:srgbClr val="C00000"/>
                        </a:solidFill>
                      </a:endParaRPr>
                    </a:p>
                  </a:txBody>
                  <a:tcPr anchor="ctr"/>
                </a:tc>
              </a:tr>
              <a:tr h="556070">
                <a:tc>
                  <a:txBody>
                    <a:bodyPr/>
                    <a:lstStyle/>
                    <a:p>
                      <a:pPr algn="ctr"/>
                      <a:r>
                        <a:rPr lang="pl-PL" sz="1600" dirty="0" smtClean="0"/>
                        <a:t>wystawione mandaty</a:t>
                      </a:r>
                      <a:r>
                        <a:rPr lang="pl-PL" sz="1600" baseline="0" dirty="0" smtClean="0"/>
                        <a:t> karne </a:t>
                      </a:r>
                      <a:endParaRPr lang="pl-PL" sz="1600" dirty="0"/>
                    </a:p>
                  </a:txBody>
                  <a:tcPr anchor="ctr"/>
                </a:tc>
                <a:tc>
                  <a:txBody>
                    <a:bodyPr/>
                    <a:lstStyle/>
                    <a:p>
                      <a:pPr algn="ctr"/>
                      <a:r>
                        <a:rPr lang="pl-PL" b="0" dirty="0" smtClean="0">
                          <a:solidFill>
                            <a:schemeClr val="tx1"/>
                          </a:solidFill>
                        </a:rPr>
                        <a:t>1 987</a:t>
                      </a:r>
                      <a:endParaRPr lang="pl-PL" b="0" dirty="0">
                        <a:solidFill>
                          <a:schemeClr val="tx1"/>
                        </a:solidFill>
                      </a:endParaRPr>
                    </a:p>
                  </a:txBody>
                  <a:tcPr anchor="ctr"/>
                </a:tc>
                <a:tc>
                  <a:txBody>
                    <a:bodyPr/>
                    <a:lstStyle/>
                    <a:p>
                      <a:pPr algn="ctr"/>
                      <a:r>
                        <a:rPr lang="pl-PL" b="1" dirty="0" smtClean="0">
                          <a:solidFill>
                            <a:srgbClr val="C00000"/>
                          </a:solidFill>
                        </a:rPr>
                        <a:t>1 818</a:t>
                      </a:r>
                      <a:endParaRPr lang="pl-PL" b="1" dirty="0">
                        <a:solidFill>
                          <a:srgbClr val="C00000"/>
                        </a:solidFill>
                      </a:endParaRPr>
                    </a:p>
                  </a:txBody>
                  <a:tcPr anchor="ctr"/>
                </a:tc>
              </a:tr>
              <a:tr h="556070">
                <a:tc>
                  <a:txBody>
                    <a:bodyPr/>
                    <a:lstStyle/>
                    <a:p>
                      <a:pPr algn="ctr"/>
                      <a:r>
                        <a:rPr lang="pl-PL" sz="1600" dirty="0" smtClean="0"/>
                        <a:t>pouczenia</a:t>
                      </a:r>
                      <a:endParaRPr lang="pl-PL" sz="1600" dirty="0"/>
                    </a:p>
                  </a:txBody>
                  <a:tcPr anchor="ctr"/>
                </a:tc>
                <a:tc>
                  <a:txBody>
                    <a:bodyPr/>
                    <a:lstStyle/>
                    <a:p>
                      <a:pPr algn="ctr"/>
                      <a:r>
                        <a:rPr lang="pl-PL" b="0" dirty="0" smtClean="0">
                          <a:solidFill>
                            <a:schemeClr val="tx1"/>
                          </a:solidFill>
                        </a:rPr>
                        <a:t>1 300</a:t>
                      </a:r>
                      <a:endParaRPr lang="pl-PL" b="0" dirty="0">
                        <a:solidFill>
                          <a:schemeClr val="tx1"/>
                        </a:solidFill>
                      </a:endParaRPr>
                    </a:p>
                  </a:txBody>
                  <a:tcPr anchor="ctr"/>
                </a:tc>
                <a:tc>
                  <a:txBody>
                    <a:bodyPr/>
                    <a:lstStyle/>
                    <a:p>
                      <a:pPr algn="ctr"/>
                      <a:r>
                        <a:rPr lang="pl-PL" b="1" dirty="0" smtClean="0">
                          <a:solidFill>
                            <a:srgbClr val="C00000"/>
                          </a:solidFill>
                        </a:rPr>
                        <a:t>1 424</a:t>
                      </a:r>
                      <a:endParaRPr lang="pl-PL" b="1" dirty="0">
                        <a:solidFill>
                          <a:srgbClr val="C00000"/>
                        </a:solidFill>
                      </a:endParaRPr>
                    </a:p>
                  </a:txBody>
                  <a:tcPr anchor="ctr"/>
                </a:tc>
              </a:tr>
              <a:tr h="556070">
                <a:tc>
                  <a:txBody>
                    <a:bodyPr/>
                    <a:lstStyle/>
                    <a:p>
                      <a:pPr algn="ctr"/>
                      <a:r>
                        <a:rPr lang="pl-PL" sz="1600" dirty="0" smtClean="0"/>
                        <a:t>Zatrzymane prawa</a:t>
                      </a:r>
                      <a:r>
                        <a:rPr lang="pl-PL" sz="1600" baseline="0" dirty="0" smtClean="0"/>
                        <a:t> jazdy </a:t>
                      </a:r>
                      <a:endParaRPr lang="pl-PL" sz="1600" dirty="0"/>
                    </a:p>
                  </a:txBody>
                  <a:tcPr anchor="ctr"/>
                </a:tc>
                <a:tc>
                  <a:txBody>
                    <a:bodyPr/>
                    <a:lstStyle/>
                    <a:p>
                      <a:pPr algn="ctr"/>
                      <a:r>
                        <a:rPr lang="pl-PL" b="0" dirty="0" smtClean="0">
                          <a:solidFill>
                            <a:schemeClr val="tx1"/>
                          </a:solidFill>
                        </a:rPr>
                        <a:t>43</a:t>
                      </a:r>
                      <a:endParaRPr lang="pl-PL" b="0" dirty="0">
                        <a:solidFill>
                          <a:schemeClr val="tx1"/>
                        </a:solidFill>
                      </a:endParaRPr>
                    </a:p>
                  </a:txBody>
                  <a:tcPr anchor="ctr"/>
                </a:tc>
                <a:tc>
                  <a:txBody>
                    <a:bodyPr/>
                    <a:lstStyle/>
                    <a:p>
                      <a:pPr algn="ctr"/>
                      <a:r>
                        <a:rPr lang="pl-PL" b="1" dirty="0" smtClean="0">
                          <a:solidFill>
                            <a:srgbClr val="C00000"/>
                          </a:solidFill>
                        </a:rPr>
                        <a:t>62 ↑</a:t>
                      </a:r>
                      <a:endParaRPr lang="pl-PL" b="1" dirty="0">
                        <a:solidFill>
                          <a:srgbClr val="C00000"/>
                        </a:solidFill>
                      </a:endParaRPr>
                    </a:p>
                  </a:txBody>
                  <a:tcPr anchor="ct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2844" y="1142984"/>
            <a:ext cx="5429288" cy="5715016"/>
          </a:xfrm>
        </p:spPr>
        <p:txBody>
          <a:bodyPr>
            <a:normAutofit fontScale="92500" lnSpcReduction="10000"/>
          </a:bodyPr>
          <a:lstStyle/>
          <a:p>
            <a:pPr>
              <a:buNone/>
            </a:pPr>
            <a:r>
              <a:rPr lang="pl-PL" dirty="0" smtClean="0"/>
              <a:t>	</a:t>
            </a:r>
            <a:r>
              <a:rPr lang="pl-PL" dirty="0" smtClean="0">
                <a:solidFill>
                  <a:srgbClr val="002060"/>
                </a:solidFill>
              </a:rPr>
              <a:t>Policjanci sprawdzili trzeźwość </a:t>
            </a:r>
            <a:r>
              <a:rPr lang="pl-PL" b="1" u="sng" dirty="0" smtClean="0">
                <a:solidFill>
                  <a:srgbClr val="FF0000"/>
                </a:solidFill>
              </a:rPr>
              <a:t>19 572</a:t>
            </a:r>
            <a:r>
              <a:rPr lang="pl-PL" u="sng" dirty="0" smtClean="0">
                <a:solidFill>
                  <a:srgbClr val="FF0000"/>
                </a:solidFill>
              </a:rPr>
              <a:t>  </a:t>
            </a:r>
            <a:r>
              <a:rPr lang="pl-PL" b="1" dirty="0" smtClean="0">
                <a:solidFill>
                  <a:srgbClr val="002060"/>
                </a:solidFill>
              </a:rPr>
              <a:t>osób, wśród nich było: </a:t>
            </a:r>
          </a:p>
          <a:p>
            <a:pPr>
              <a:buFont typeface="Wingdings" pitchFamily="2" charset="2"/>
              <a:buChar char="Ø"/>
            </a:pPr>
            <a:r>
              <a:rPr lang="pl-PL" b="1" dirty="0" smtClean="0">
                <a:solidFill>
                  <a:srgbClr val="FF0000"/>
                </a:solidFill>
              </a:rPr>
              <a:t>58 </a:t>
            </a:r>
            <a:r>
              <a:rPr lang="pl-PL" dirty="0" smtClean="0">
                <a:solidFill>
                  <a:srgbClr val="002060"/>
                </a:solidFill>
              </a:rPr>
              <a:t>nietrzeźwych kierowców pojazdów mechanicznych,</a:t>
            </a:r>
          </a:p>
          <a:p>
            <a:pPr>
              <a:buFont typeface="Wingdings" pitchFamily="2" charset="2"/>
              <a:buChar char="Ø"/>
            </a:pPr>
            <a:r>
              <a:rPr lang="pl-PL" b="1" dirty="0" smtClean="0">
                <a:solidFill>
                  <a:srgbClr val="FF0000"/>
                </a:solidFill>
              </a:rPr>
              <a:t> 28 </a:t>
            </a:r>
            <a:r>
              <a:rPr lang="pl-PL" dirty="0" smtClean="0">
                <a:solidFill>
                  <a:srgbClr val="002060"/>
                </a:solidFill>
              </a:rPr>
              <a:t>kierowców pojazdów mechanicznych w stanie </a:t>
            </a:r>
            <a:br>
              <a:rPr lang="pl-PL" dirty="0" smtClean="0">
                <a:solidFill>
                  <a:srgbClr val="002060"/>
                </a:solidFill>
              </a:rPr>
            </a:br>
            <a:r>
              <a:rPr lang="pl-PL" dirty="0" smtClean="0">
                <a:solidFill>
                  <a:srgbClr val="002060"/>
                </a:solidFill>
              </a:rPr>
              <a:t>po użyciu alkoholu,</a:t>
            </a:r>
          </a:p>
          <a:p>
            <a:pPr>
              <a:buFont typeface="Wingdings" pitchFamily="2" charset="2"/>
              <a:buChar char="Ø"/>
            </a:pPr>
            <a:r>
              <a:rPr lang="pl-PL" b="1" dirty="0" smtClean="0">
                <a:solidFill>
                  <a:srgbClr val="FF0000"/>
                </a:solidFill>
              </a:rPr>
              <a:t>20</a:t>
            </a:r>
            <a:r>
              <a:rPr lang="pl-PL" b="1" dirty="0" smtClean="0">
                <a:solidFill>
                  <a:srgbClr val="002060"/>
                </a:solidFill>
              </a:rPr>
              <a:t> </a:t>
            </a:r>
            <a:r>
              <a:rPr lang="pl-PL" dirty="0" smtClean="0">
                <a:solidFill>
                  <a:srgbClr val="002060"/>
                </a:solidFill>
              </a:rPr>
              <a:t>nietrzeźwych rowerzystów</a:t>
            </a:r>
          </a:p>
          <a:p>
            <a:pPr>
              <a:buFont typeface="Wingdings" pitchFamily="2" charset="2"/>
              <a:buChar char="Ø"/>
            </a:pPr>
            <a:r>
              <a:rPr lang="pl-PL" b="1" dirty="0" smtClean="0">
                <a:solidFill>
                  <a:srgbClr val="FF0000"/>
                </a:solidFill>
              </a:rPr>
              <a:t> 3 </a:t>
            </a:r>
            <a:r>
              <a:rPr lang="pl-PL" dirty="0" smtClean="0">
                <a:solidFill>
                  <a:srgbClr val="002060"/>
                </a:solidFill>
              </a:rPr>
              <a:t>rowerzystów będących </a:t>
            </a:r>
            <a:br>
              <a:rPr lang="pl-PL" dirty="0" smtClean="0">
                <a:solidFill>
                  <a:srgbClr val="002060"/>
                </a:solidFill>
              </a:rPr>
            </a:br>
            <a:r>
              <a:rPr lang="pl-PL" dirty="0" smtClean="0">
                <a:solidFill>
                  <a:srgbClr val="002060"/>
                </a:solidFill>
              </a:rPr>
              <a:t>w stanie po użyciu alkoholu</a:t>
            </a:r>
          </a:p>
          <a:p>
            <a:pPr>
              <a:buFont typeface="Wingdings" pitchFamily="2" charset="2"/>
              <a:buChar char="Ø"/>
            </a:pPr>
            <a:r>
              <a:rPr lang="pl-PL" b="1" dirty="0" smtClean="0">
                <a:solidFill>
                  <a:srgbClr val="FF0000"/>
                </a:solidFill>
              </a:rPr>
              <a:t>19</a:t>
            </a:r>
            <a:r>
              <a:rPr lang="pl-PL" dirty="0" smtClean="0">
                <a:solidFill>
                  <a:srgbClr val="002060"/>
                </a:solidFill>
              </a:rPr>
              <a:t> osoby na sądowym zakazie kierowania </a:t>
            </a:r>
          </a:p>
          <a:p>
            <a:pPr>
              <a:buNone/>
            </a:pPr>
            <a:endParaRPr lang="pl-PL" dirty="0" smtClean="0"/>
          </a:p>
          <a:p>
            <a:pPr>
              <a:buNone/>
            </a:pPr>
            <a:endParaRPr lang="pl-PL" dirty="0"/>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Pijani na drogach</a:t>
            </a:r>
            <a:endParaRPr kumimoji="0" lang="pl-PL" sz="2400" b="1" i="0" u="none" strike="noStrike" kern="1200" cap="none" spc="0" normalizeH="0" baseline="0" noProof="0" dirty="0">
              <a:ln>
                <a:noFill/>
              </a:ln>
              <a:solidFill>
                <a:schemeClr val="bg1"/>
              </a:solidFill>
              <a:effectLst/>
              <a:uLnTx/>
              <a:uFillTx/>
              <a:latin typeface="+mn-lt"/>
              <a:ea typeface="+mn-ea"/>
              <a:cs typeface="+mn-cs"/>
            </a:endParaRPr>
          </a:p>
        </p:txBody>
      </p:sp>
      <p:pic>
        <p:nvPicPr>
          <p:cNvPr id="1027" name="Picture 3" descr="C:\Users\Martónia\Desktop\na zajawki\32-177185_mo1.jpg"/>
          <p:cNvPicPr>
            <a:picLocks noChangeAspect="1" noChangeArrowheads="1"/>
          </p:cNvPicPr>
          <p:nvPr/>
        </p:nvPicPr>
        <p:blipFill>
          <a:blip r:embed="rId3"/>
          <a:srcRect/>
          <a:stretch>
            <a:fillRect/>
          </a:stretch>
        </p:blipFill>
        <p:spPr bwMode="auto">
          <a:xfrm>
            <a:off x="5572132" y="2428868"/>
            <a:ext cx="3333735" cy="222055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ymbol zastępczy zawartości 5"/>
          <p:cNvGraphicFramePr>
            <a:graphicFrameLocks noGrp="1"/>
          </p:cNvGraphicFramePr>
          <p:nvPr>
            <p:ph idx="1"/>
          </p:nvPr>
        </p:nvGraphicFramePr>
        <p:xfrm>
          <a:off x="500032" y="1571612"/>
          <a:ext cx="8215372" cy="3976712"/>
        </p:xfrm>
        <a:graphic>
          <a:graphicData uri="http://schemas.openxmlformats.org/drawingml/2006/table">
            <a:tbl>
              <a:tblPr firstRow="1" bandRow="1">
                <a:tableStyleId>{5C22544A-7EE6-4342-B048-85BDC9FD1C3A}</a:tableStyleId>
              </a:tblPr>
              <a:tblGrid>
                <a:gridCol w="2053843"/>
                <a:gridCol w="2053843"/>
                <a:gridCol w="2053843"/>
                <a:gridCol w="2053843"/>
              </a:tblGrid>
              <a:tr h="738192">
                <a:tc rowSpan="3">
                  <a:txBody>
                    <a:bodyPr/>
                    <a:lstStyle/>
                    <a:p>
                      <a:pPr algn="ctr"/>
                      <a:endParaRPr lang="pl-PL" dirty="0" smtClean="0"/>
                    </a:p>
                    <a:p>
                      <a:endParaRPr lang="pl-PL" dirty="0" smtClean="0"/>
                    </a:p>
                    <a:p>
                      <a:endParaRPr lang="pl-PL" dirty="0" smtClean="0"/>
                    </a:p>
                    <a:p>
                      <a:endParaRPr lang="pl-PL" dirty="0" smtClean="0"/>
                    </a:p>
                    <a:p>
                      <a:pPr algn="ctr"/>
                      <a:r>
                        <a:rPr lang="pl-PL" dirty="0" smtClean="0"/>
                        <a:t>ROK</a:t>
                      </a:r>
                      <a:endParaRPr lang="pl-PL" dirty="0"/>
                    </a:p>
                  </a:txBody>
                  <a:tcPr/>
                </a:tc>
                <a:tc gridSpan="3">
                  <a:txBody>
                    <a:bodyPr/>
                    <a:lstStyle/>
                    <a:p>
                      <a:pPr algn="ctr"/>
                      <a:r>
                        <a:rPr lang="pl-PL" dirty="0" smtClean="0"/>
                        <a:t>INTERWENCJE</a:t>
                      </a:r>
                      <a:endParaRPr lang="pl-PL" dirty="0"/>
                    </a:p>
                  </a:txBody>
                  <a:tcPr/>
                </a:tc>
                <a:tc hMerge="1">
                  <a:txBody>
                    <a:bodyPr/>
                    <a:lstStyle/>
                    <a:p>
                      <a:endParaRPr lang="pl-PL" dirty="0"/>
                    </a:p>
                  </a:txBody>
                  <a:tcPr/>
                </a:tc>
                <a:tc hMerge="1">
                  <a:txBody>
                    <a:bodyPr/>
                    <a:lstStyle/>
                    <a:p>
                      <a:endParaRPr lang="pl-PL" dirty="0"/>
                    </a:p>
                  </a:txBody>
                  <a:tcPr/>
                </a:tc>
              </a:tr>
              <a:tr h="809630">
                <a:tc vMerge="1">
                  <a:txBody>
                    <a:bodyPr/>
                    <a:lstStyle/>
                    <a:p>
                      <a:endParaRPr lang="pl-PL" dirty="0"/>
                    </a:p>
                  </a:txBody>
                  <a:tcPr/>
                </a:tc>
                <a:tc rowSpan="2">
                  <a:txBody>
                    <a:bodyPr/>
                    <a:lstStyle/>
                    <a:p>
                      <a:pPr algn="ctr"/>
                      <a:r>
                        <a:rPr lang="pl-PL" dirty="0" smtClean="0"/>
                        <a:t>ogółem </a:t>
                      </a:r>
                      <a:endParaRPr lang="pl-PL" dirty="0"/>
                    </a:p>
                  </a:txBody>
                  <a:tcPr/>
                </a:tc>
                <a:tc gridSpan="2">
                  <a:txBody>
                    <a:bodyPr/>
                    <a:lstStyle/>
                    <a:p>
                      <a:pPr algn="ctr"/>
                      <a:r>
                        <a:rPr lang="pl-PL" dirty="0" smtClean="0"/>
                        <a:t>domowe</a:t>
                      </a:r>
                      <a:endParaRPr lang="pl-PL" dirty="0"/>
                    </a:p>
                  </a:txBody>
                  <a:tcPr/>
                </a:tc>
                <a:tc hMerge="1">
                  <a:txBody>
                    <a:bodyPr/>
                    <a:lstStyle/>
                    <a:p>
                      <a:endParaRPr lang="pl-PL" dirty="0"/>
                    </a:p>
                  </a:txBody>
                  <a:tcPr/>
                </a:tc>
              </a:tr>
              <a:tr h="809630">
                <a:tc vMerge="1">
                  <a:txBody>
                    <a:bodyPr/>
                    <a:lstStyle/>
                    <a:p>
                      <a:endParaRPr lang="pl-PL" dirty="0"/>
                    </a:p>
                  </a:txBody>
                  <a:tcPr/>
                </a:tc>
                <a:tc vMerge="1">
                  <a:txBody>
                    <a:bodyPr/>
                    <a:lstStyle/>
                    <a:p>
                      <a:endParaRPr lang="pl-PL" dirty="0"/>
                    </a:p>
                  </a:txBody>
                  <a:tcPr/>
                </a:tc>
                <a:tc>
                  <a:txBody>
                    <a:bodyPr/>
                    <a:lstStyle/>
                    <a:p>
                      <a:pPr algn="ctr"/>
                      <a:r>
                        <a:rPr lang="pl-PL" sz="1100" dirty="0" smtClean="0"/>
                        <a:t>ogółem</a:t>
                      </a:r>
                      <a:endParaRPr lang="pl-PL" sz="1100" dirty="0"/>
                    </a:p>
                  </a:txBody>
                  <a:tcPr/>
                </a:tc>
                <a:tc>
                  <a:txBody>
                    <a:bodyPr/>
                    <a:lstStyle/>
                    <a:p>
                      <a:pPr algn="ctr"/>
                      <a:r>
                        <a:rPr lang="pl-PL" sz="1100" dirty="0" smtClean="0"/>
                        <a:t>dot. przemocy w rodzinie Niebieska Karta</a:t>
                      </a:r>
                      <a:endParaRPr lang="pl-PL" sz="1100" b="1" dirty="0"/>
                    </a:p>
                  </a:txBody>
                  <a:tcPr/>
                </a:tc>
              </a:tr>
              <a:tr h="809630">
                <a:tc>
                  <a:txBody>
                    <a:bodyPr/>
                    <a:lstStyle/>
                    <a:p>
                      <a:pPr algn="ctr"/>
                      <a:r>
                        <a:rPr lang="pl-PL" b="0" dirty="0" smtClean="0">
                          <a:solidFill>
                            <a:schemeClr val="tx1"/>
                          </a:solidFill>
                        </a:rPr>
                        <a:t>2024</a:t>
                      </a:r>
                      <a:endParaRPr lang="pl-PL" b="0" dirty="0">
                        <a:solidFill>
                          <a:schemeClr val="tx1"/>
                        </a:solidFill>
                      </a:endParaRPr>
                    </a:p>
                  </a:txBody>
                  <a:tcPr/>
                </a:tc>
                <a:tc>
                  <a:txBody>
                    <a:bodyPr/>
                    <a:lstStyle/>
                    <a:p>
                      <a:pPr algn="ctr"/>
                      <a:r>
                        <a:rPr lang="pl-PL" b="0" dirty="0" smtClean="0">
                          <a:solidFill>
                            <a:schemeClr val="tx1"/>
                          </a:solidFill>
                        </a:rPr>
                        <a:t>4949</a:t>
                      </a:r>
                      <a:endParaRPr lang="pl-PL" b="0" dirty="0">
                        <a:solidFill>
                          <a:schemeClr val="tx1"/>
                        </a:solidFill>
                      </a:endParaRPr>
                    </a:p>
                  </a:txBody>
                  <a:tcPr/>
                </a:tc>
                <a:tc>
                  <a:txBody>
                    <a:bodyPr/>
                    <a:lstStyle/>
                    <a:p>
                      <a:pPr algn="ctr"/>
                      <a:r>
                        <a:rPr lang="pl-PL" b="0" dirty="0" smtClean="0">
                          <a:solidFill>
                            <a:schemeClr val="tx1"/>
                          </a:solidFill>
                        </a:rPr>
                        <a:t>648</a:t>
                      </a:r>
                      <a:endParaRPr lang="pl-PL" b="0" dirty="0">
                        <a:solidFill>
                          <a:schemeClr val="tx1"/>
                        </a:solidFill>
                      </a:endParaRPr>
                    </a:p>
                  </a:txBody>
                  <a:tcPr/>
                </a:tc>
                <a:tc>
                  <a:txBody>
                    <a:bodyPr/>
                    <a:lstStyle/>
                    <a:p>
                      <a:pPr algn="ctr"/>
                      <a:r>
                        <a:rPr lang="pl-PL" b="0" dirty="0" smtClean="0">
                          <a:solidFill>
                            <a:schemeClr val="tx1"/>
                          </a:solidFill>
                        </a:rPr>
                        <a:t>47</a:t>
                      </a:r>
                      <a:endParaRPr lang="pl-PL" b="0" dirty="0">
                        <a:solidFill>
                          <a:schemeClr val="tx1"/>
                        </a:solidFill>
                      </a:endParaRPr>
                    </a:p>
                  </a:txBody>
                  <a:tcPr/>
                </a:tc>
              </a:tr>
              <a:tr h="809630">
                <a:tc>
                  <a:txBody>
                    <a:bodyPr/>
                    <a:lstStyle/>
                    <a:p>
                      <a:pPr algn="ctr">
                        <a:lnSpc>
                          <a:spcPct val="100000"/>
                        </a:lnSpc>
                        <a:buNone/>
                      </a:pPr>
                      <a:r>
                        <a:rPr lang="pl-PL" sz="1800" b="1" strike="noStrike" spc="-1" dirty="0">
                          <a:solidFill>
                            <a:srgbClr val="C00000"/>
                          </a:solidFill>
                          <a:latin typeface="Calibri"/>
                        </a:rPr>
                        <a:t>2025</a:t>
                      </a:r>
                      <a:endParaRPr lang="pl-PL" sz="1800" b="1" strike="noStrike" spc="-1" dirty="0">
                        <a:solidFill>
                          <a:srgbClr val="C00000"/>
                        </a:solidFill>
                        <a:latin typeface="Arial"/>
                      </a:endParaRPr>
                    </a:p>
                  </a:txBody>
                  <a:tcPr/>
                </a:tc>
                <a:tc>
                  <a:txBody>
                    <a:bodyPr/>
                    <a:lstStyle/>
                    <a:p>
                      <a:pPr algn="ctr">
                        <a:lnSpc>
                          <a:spcPct val="100000"/>
                        </a:lnSpc>
                        <a:buNone/>
                      </a:pPr>
                      <a:r>
                        <a:rPr lang="pl-PL" sz="1800" b="1" strike="noStrike" spc="-1" dirty="0">
                          <a:solidFill>
                            <a:srgbClr val="C00000"/>
                          </a:solidFill>
                          <a:latin typeface="Arial"/>
                        </a:rPr>
                        <a:t>4531</a:t>
                      </a:r>
                    </a:p>
                  </a:txBody>
                  <a:tcPr/>
                </a:tc>
                <a:tc>
                  <a:txBody>
                    <a:bodyPr/>
                    <a:lstStyle/>
                    <a:p>
                      <a:pPr algn="ctr">
                        <a:lnSpc>
                          <a:spcPct val="100000"/>
                        </a:lnSpc>
                        <a:buNone/>
                      </a:pPr>
                      <a:r>
                        <a:rPr lang="pl-PL" sz="1800" b="1" strike="noStrike" spc="-1" dirty="0">
                          <a:solidFill>
                            <a:srgbClr val="C00000"/>
                          </a:solidFill>
                          <a:latin typeface="Arial"/>
                        </a:rPr>
                        <a:t>619</a:t>
                      </a:r>
                    </a:p>
                  </a:txBody>
                  <a:tcPr/>
                </a:tc>
                <a:tc>
                  <a:txBody>
                    <a:bodyPr/>
                    <a:lstStyle/>
                    <a:p>
                      <a:pPr algn="ctr">
                        <a:lnSpc>
                          <a:spcPct val="100000"/>
                        </a:lnSpc>
                        <a:buNone/>
                      </a:pPr>
                      <a:r>
                        <a:rPr lang="pl-PL" sz="1800" b="1" strike="noStrike" spc="-1" dirty="0">
                          <a:solidFill>
                            <a:srgbClr val="C00000"/>
                          </a:solidFill>
                          <a:latin typeface="Arial"/>
                        </a:rPr>
                        <a:t>83</a:t>
                      </a:r>
                    </a:p>
                  </a:txBody>
                  <a:tcPr/>
                </a:tc>
              </a:tr>
            </a:tbl>
          </a:graphicData>
        </a:graphic>
      </p:graphicFrame>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Służba prewencyjna i dzielnicowi</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ymbol zastępczy zawartości 6"/>
          <p:cNvGraphicFramePr>
            <a:graphicFrameLocks noGrp="1"/>
          </p:cNvGraphicFramePr>
          <p:nvPr>
            <p:ph idx="1"/>
          </p:nvPr>
        </p:nvGraphicFramePr>
        <p:xfrm>
          <a:off x="142846" y="1142984"/>
          <a:ext cx="8786873" cy="4987790"/>
        </p:xfrm>
        <a:graphic>
          <a:graphicData uri="http://schemas.openxmlformats.org/drawingml/2006/table">
            <a:tbl>
              <a:tblPr firstRow="1" bandRow="1">
                <a:tableStyleId>{5C22544A-7EE6-4342-B048-85BDC9FD1C3A}</a:tableStyleId>
              </a:tblPr>
              <a:tblGrid>
                <a:gridCol w="785816"/>
                <a:gridCol w="1214446"/>
                <a:gridCol w="1143008"/>
                <a:gridCol w="1214446"/>
                <a:gridCol w="928694"/>
                <a:gridCol w="785818"/>
                <a:gridCol w="928694"/>
                <a:gridCol w="857256"/>
                <a:gridCol w="928695"/>
              </a:tblGrid>
              <a:tr h="1308683">
                <a:tc rowSpan="2">
                  <a:txBody>
                    <a:bodyPr/>
                    <a:lstStyle/>
                    <a:p>
                      <a:pPr algn="ctr"/>
                      <a:endParaRPr lang="pl-PL" dirty="0" smtClean="0"/>
                    </a:p>
                    <a:p>
                      <a:pPr algn="ctr"/>
                      <a:endParaRPr lang="pl-PL" dirty="0" smtClean="0"/>
                    </a:p>
                    <a:p>
                      <a:pPr algn="ctr"/>
                      <a:endParaRPr lang="pl-PL" dirty="0" smtClean="0"/>
                    </a:p>
                    <a:p>
                      <a:pPr algn="ctr"/>
                      <a:endParaRPr lang="pl-PL" dirty="0" smtClean="0"/>
                    </a:p>
                    <a:p>
                      <a:pPr algn="ctr"/>
                      <a:r>
                        <a:rPr lang="pl-PL" dirty="0" smtClean="0"/>
                        <a:t>ROK</a:t>
                      </a:r>
                      <a:endParaRPr lang="pl-PL" dirty="0"/>
                    </a:p>
                  </a:txBody>
                  <a:tcPr/>
                </a:tc>
                <a:tc rowSpan="2">
                  <a:txBody>
                    <a:bodyPr/>
                    <a:lstStyle/>
                    <a:p>
                      <a:pPr algn="ctr"/>
                      <a:endParaRPr lang="pl-PL" dirty="0" smtClean="0"/>
                    </a:p>
                    <a:p>
                      <a:pPr algn="ctr"/>
                      <a:endParaRPr lang="pl-PL" dirty="0" smtClean="0"/>
                    </a:p>
                    <a:p>
                      <a:pPr algn="ctr"/>
                      <a:endParaRPr lang="pl-PL" dirty="0" smtClean="0"/>
                    </a:p>
                    <a:p>
                      <a:pPr algn="ctr"/>
                      <a:r>
                        <a:rPr lang="pl-PL" sz="1400" dirty="0" smtClean="0"/>
                        <a:t>ujawnione</a:t>
                      </a:r>
                      <a:r>
                        <a:rPr lang="pl-PL" sz="1400" baseline="0" dirty="0" smtClean="0"/>
                        <a:t> wykroczenia ogółem</a:t>
                      </a:r>
                      <a:endParaRPr lang="pl-PL" sz="1400" dirty="0"/>
                    </a:p>
                  </a:txBody>
                  <a:tcPr/>
                </a:tc>
                <a:tc gridSpan="4">
                  <a:txBody>
                    <a:bodyPr/>
                    <a:lstStyle/>
                    <a:p>
                      <a:pPr algn="ctr"/>
                      <a:endParaRPr lang="pl-PL" dirty="0" smtClean="0"/>
                    </a:p>
                    <a:p>
                      <a:pPr algn="ctr"/>
                      <a:r>
                        <a:rPr lang="pl-PL" dirty="0" smtClean="0"/>
                        <a:t>wykroczenia ujawnione </a:t>
                      </a:r>
                      <a:br>
                        <a:rPr lang="pl-PL" dirty="0" smtClean="0"/>
                      </a:br>
                      <a:r>
                        <a:rPr lang="pl-PL" dirty="0" smtClean="0"/>
                        <a:t>przez policjantów</a:t>
                      </a:r>
                      <a:endParaRPr lang="pl-PL" dirty="0"/>
                    </a:p>
                  </a:txBody>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tc rowSpan="2">
                  <a:txBody>
                    <a:bodyPr/>
                    <a:lstStyle/>
                    <a:p>
                      <a:endParaRPr lang="pl-PL" sz="1400" dirty="0" smtClean="0"/>
                    </a:p>
                    <a:p>
                      <a:endParaRPr lang="pl-PL" sz="1400" dirty="0" smtClean="0"/>
                    </a:p>
                    <a:p>
                      <a:endParaRPr lang="pl-PL" sz="1400" dirty="0" smtClean="0"/>
                    </a:p>
                    <a:p>
                      <a:endParaRPr lang="pl-PL" sz="1400" dirty="0" smtClean="0"/>
                    </a:p>
                    <a:p>
                      <a:endParaRPr lang="pl-PL" sz="1400" dirty="0" smtClean="0"/>
                    </a:p>
                    <a:p>
                      <a:pPr algn="ctr"/>
                      <a:r>
                        <a:rPr lang="pl-PL" sz="1400" dirty="0" smtClean="0"/>
                        <a:t>wnioski</a:t>
                      </a:r>
                    </a:p>
                    <a:p>
                      <a:pPr algn="ctr"/>
                      <a:r>
                        <a:rPr lang="pl-PL" sz="1400" dirty="0" smtClean="0"/>
                        <a:t> o ukaranie</a:t>
                      </a:r>
                      <a:endParaRPr lang="pl-PL" sz="1400" dirty="0"/>
                    </a:p>
                  </a:txBody>
                  <a:tcPr/>
                </a:tc>
                <a:tc rowSpan="2">
                  <a:txBody>
                    <a:bodyPr/>
                    <a:lstStyle/>
                    <a:p>
                      <a:pPr algn="ctr"/>
                      <a:endParaRPr lang="pl-PL" sz="1400" dirty="0" smtClean="0"/>
                    </a:p>
                    <a:p>
                      <a:pPr algn="ctr"/>
                      <a:endParaRPr lang="pl-PL" sz="1400" dirty="0" smtClean="0"/>
                    </a:p>
                    <a:p>
                      <a:pPr algn="ctr"/>
                      <a:endParaRPr lang="pl-PL" sz="1400" dirty="0" smtClean="0"/>
                    </a:p>
                    <a:p>
                      <a:pPr algn="ctr"/>
                      <a:endParaRPr lang="pl-PL" sz="1400" dirty="0" smtClean="0"/>
                    </a:p>
                    <a:p>
                      <a:pPr algn="ctr"/>
                      <a:endParaRPr lang="pl-PL" sz="1400" dirty="0" smtClean="0"/>
                    </a:p>
                    <a:p>
                      <a:pPr algn="ctr"/>
                      <a:r>
                        <a:rPr lang="pl-PL" sz="1400" dirty="0" smtClean="0"/>
                        <a:t>MKK</a:t>
                      </a:r>
                      <a:endParaRPr lang="pl-PL" sz="1400" dirty="0"/>
                    </a:p>
                  </a:txBody>
                  <a:tcPr/>
                </a:tc>
                <a:tc rowSpan="2">
                  <a:txBody>
                    <a:bodyPr/>
                    <a:lstStyle/>
                    <a:p>
                      <a:pPr algn="ctr"/>
                      <a:endParaRPr lang="pl-PL" sz="1400" dirty="0" smtClean="0"/>
                    </a:p>
                    <a:p>
                      <a:pPr algn="ctr"/>
                      <a:endParaRPr lang="pl-PL" sz="1400" dirty="0" smtClean="0"/>
                    </a:p>
                    <a:p>
                      <a:pPr algn="ctr"/>
                      <a:endParaRPr lang="pl-PL" sz="1400" dirty="0" smtClean="0"/>
                    </a:p>
                    <a:p>
                      <a:pPr algn="ctr"/>
                      <a:endParaRPr lang="pl-PL" sz="1400" dirty="0" smtClean="0"/>
                    </a:p>
                    <a:p>
                      <a:pPr algn="ctr"/>
                      <a:endParaRPr lang="pl-PL" sz="1400" dirty="0" smtClean="0"/>
                    </a:p>
                    <a:p>
                      <a:pPr algn="ctr"/>
                      <a:r>
                        <a:rPr lang="pl-PL" sz="1400" dirty="0" smtClean="0"/>
                        <a:t>pouczenia</a:t>
                      </a:r>
                      <a:endParaRPr lang="pl-PL" sz="1400" dirty="0"/>
                    </a:p>
                  </a:txBody>
                  <a:tcPr/>
                </a:tc>
              </a:tr>
              <a:tr h="1610687">
                <a:tc vMerge="1">
                  <a:txBody>
                    <a:bodyPr/>
                    <a:lstStyle/>
                    <a:p>
                      <a:endParaRPr lang="pl-PL" dirty="0"/>
                    </a:p>
                  </a:txBody>
                  <a:tcPr/>
                </a:tc>
                <a:tc vMerge="1">
                  <a:txBody>
                    <a:bodyPr/>
                    <a:lstStyle/>
                    <a:p>
                      <a:endParaRPr lang="pl-PL" dirty="0"/>
                    </a:p>
                  </a:txBody>
                  <a:tcPr/>
                </a:tc>
                <a:tc>
                  <a:txBody>
                    <a:bodyPr/>
                    <a:lstStyle/>
                    <a:p>
                      <a:pPr algn="ctr"/>
                      <a:r>
                        <a:rPr lang="pl-PL" sz="1200" dirty="0" smtClean="0"/>
                        <a:t>Dzielnicowych</a:t>
                      </a:r>
                      <a:endParaRPr lang="pl-PL" sz="1200" dirty="0"/>
                    </a:p>
                  </a:txBody>
                  <a:tcPr/>
                </a:tc>
                <a:tc>
                  <a:txBody>
                    <a:bodyPr/>
                    <a:lstStyle/>
                    <a:p>
                      <a:pPr algn="ctr"/>
                      <a:r>
                        <a:rPr lang="pl-PL" sz="1200" dirty="0" smtClean="0"/>
                        <a:t>Patrolowo</a:t>
                      </a:r>
                      <a:r>
                        <a:rPr lang="pl-PL" sz="1200" baseline="0" dirty="0" smtClean="0"/>
                        <a:t> – interwencyjnych</a:t>
                      </a:r>
                      <a:endParaRPr lang="pl-PL" sz="1200" dirty="0"/>
                    </a:p>
                  </a:txBody>
                  <a:tcPr/>
                </a:tc>
                <a:tc>
                  <a:txBody>
                    <a:bodyPr/>
                    <a:lstStyle/>
                    <a:p>
                      <a:pPr algn="ctr"/>
                      <a:r>
                        <a:rPr lang="pl-PL" sz="1200" dirty="0" smtClean="0"/>
                        <a:t>RD</a:t>
                      </a:r>
                      <a:endParaRPr lang="pl-PL" sz="1200" dirty="0"/>
                    </a:p>
                  </a:txBody>
                  <a:tcPr/>
                </a:tc>
                <a:tc>
                  <a:txBody>
                    <a:bodyPr/>
                    <a:lstStyle/>
                    <a:p>
                      <a:pPr algn="ctr"/>
                      <a:r>
                        <a:rPr lang="pl-PL" sz="1200" dirty="0" smtClean="0"/>
                        <a:t>Innych</a:t>
                      </a:r>
                      <a:r>
                        <a:rPr lang="pl-PL" sz="1200" baseline="0" dirty="0" smtClean="0"/>
                        <a:t> w typ OPP</a:t>
                      </a:r>
                      <a:endParaRPr lang="pl-PL" sz="1200" dirty="0"/>
                    </a:p>
                  </a:txBody>
                  <a:tcPr/>
                </a:tc>
                <a:tc vMerge="1">
                  <a:txBody>
                    <a:bodyPr/>
                    <a:lstStyle/>
                    <a:p>
                      <a:endParaRPr lang="pl-PL" dirty="0"/>
                    </a:p>
                  </a:txBody>
                  <a:tcPr/>
                </a:tc>
                <a:tc vMerge="1">
                  <a:txBody>
                    <a:bodyPr/>
                    <a:lstStyle/>
                    <a:p>
                      <a:endParaRPr lang="pl-PL" dirty="0"/>
                    </a:p>
                  </a:txBody>
                  <a:tcPr/>
                </a:tc>
                <a:tc vMerge="1">
                  <a:txBody>
                    <a:bodyPr/>
                    <a:lstStyle/>
                    <a:p>
                      <a:endParaRPr lang="pl-PL" dirty="0"/>
                    </a:p>
                  </a:txBody>
                  <a:tcPr/>
                </a:tc>
              </a:tr>
              <a:tr h="1034210">
                <a:tc>
                  <a:txBody>
                    <a:bodyPr/>
                    <a:lstStyle/>
                    <a:p>
                      <a:pPr algn="ctr"/>
                      <a:r>
                        <a:rPr lang="pl-PL" b="0" dirty="0" smtClean="0">
                          <a:solidFill>
                            <a:schemeClr val="tx1"/>
                          </a:solidFill>
                        </a:rPr>
                        <a:t>2024</a:t>
                      </a:r>
                      <a:endParaRPr lang="pl-PL" b="0" dirty="0">
                        <a:solidFill>
                          <a:schemeClr val="tx1"/>
                        </a:solidFill>
                      </a:endParaRPr>
                    </a:p>
                  </a:txBody>
                  <a:tcPr/>
                </a:tc>
                <a:tc>
                  <a:txBody>
                    <a:bodyPr/>
                    <a:lstStyle/>
                    <a:p>
                      <a:pPr algn="ctr"/>
                      <a:r>
                        <a:rPr lang="pl-PL" b="0" dirty="0" smtClean="0">
                          <a:solidFill>
                            <a:schemeClr val="tx1"/>
                          </a:solidFill>
                        </a:rPr>
                        <a:t>7088</a:t>
                      </a:r>
                      <a:endParaRPr lang="pl-PL" b="0" dirty="0">
                        <a:solidFill>
                          <a:schemeClr val="tx1"/>
                        </a:solidFill>
                      </a:endParaRPr>
                    </a:p>
                  </a:txBody>
                  <a:tcPr/>
                </a:tc>
                <a:tc>
                  <a:txBody>
                    <a:bodyPr/>
                    <a:lstStyle/>
                    <a:p>
                      <a:pPr algn="ctr"/>
                      <a:r>
                        <a:rPr lang="pl-PL" b="0" dirty="0" smtClean="0">
                          <a:solidFill>
                            <a:schemeClr val="tx1"/>
                          </a:solidFill>
                        </a:rPr>
                        <a:t>363</a:t>
                      </a:r>
                      <a:endParaRPr lang="pl-PL" b="0" dirty="0">
                        <a:solidFill>
                          <a:schemeClr val="tx1"/>
                        </a:solidFill>
                      </a:endParaRPr>
                    </a:p>
                  </a:txBody>
                  <a:tcPr/>
                </a:tc>
                <a:tc>
                  <a:txBody>
                    <a:bodyPr/>
                    <a:lstStyle/>
                    <a:p>
                      <a:pPr algn="ctr"/>
                      <a:r>
                        <a:rPr lang="pl-PL" b="0" dirty="0" smtClean="0">
                          <a:solidFill>
                            <a:schemeClr val="tx1"/>
                          </a:solidFill>
                        </a:rPr>
                        <a:t>2450</a:t>
                      </a:r>
                      <a:endParaRPr lang="pl-PL" b="0" dirty="0">
                        <a:solidFill>
                          <a:schemeClr val="tx1"/>
                        </a:solidFill>
                      </a:endParaRPr>
                    </a:p>
                  </a:txBody>
                  <a:tcPr/>
                </a:tc>
                <a:tc>
                  <a:txBody>
                    <a:bodyPr/>
                    <a:lstStyle/>
                    <a:p>
                      <a:pPr algn="ctr"/>
                      <a:r>
                        <a:rPr lang="pl-PL" b="0" dirty="0" smtClean="0">
                          <a:solidFill>
                            <a:schemeClr val="tx1"/>
                          </a:solidFill>
                        </a:rPr>
                        <a:t>3608</a:t>
                      </a:r>
                      <a:endParaRPr lang="pl-PL" b="0" dirty="0">
                        <a:solidFill>
                          <a:schemeClr val="tx1"/>
                        </a:solidFill>
                      </a:endParaRPr>
                    </a:p>
                  </a:txBody>
                  <a:tcPr/>
                </a:tc>
                <a:tc>
                  <a:txBody>
                    <a:bodyPr/>
                    <a:lstStyle/>
                    <a:p>
                      <a:pPr algn="ctr"/>
                      <a:r>
                        <a:rPr lang="pl-PL" b="0" dirty="0" smtClean="0">
                          <a:solidFill>
                            <a:schemeClr val="tx1"/>
                          </a:solidFill>
                        </a:rPr>
                        <a:t>667</a:t>
                      </a:r>
                      <a:endParaRPr lang="pl-PL" b="0" dirty="0">
                        <a:solidFill>
                          <a:schemeClr val="tx1"/>
                        </a:solidFill>
                      </a:endParaRPr>
                    </a:p>
                  </a:txBody>
                  <a:tcPr/>
                </a:tc>
                <a:tc>
                  <a:txBody>
                    <a:bodyPr/>
                    <a:lstStyle/>
                    <a:p>
                      <a:pPr algn="ctr"/>
                      <a:r>
                        <a:rPr lang="pl-PL" b="0" dirty="0" smtClean="0">
                          <a:solidFill>
                            <a:schemeClr val="tx1"/>
                          </a:solidFill>
                        </a:rPr>
                        <a:t>745</a:t>
                      </a:r>
                      <a:endParaRPr lang="pl-PL" b="0" dirty="0">
                        <a:solidFill>
                          <a:schemeClr val="tx1"/>
                        </a:solidFill>
                      </a:endParaRPr>
                    </a:p>
                  </a:txBody>
                  <a:tcPr/>
                </a:tc>
                <a:tc>
                  <a:txBody>
                    <a:bodyPr/>
                    <a:lstStyle/>
                    <a:p>
                      <a:pPr algn="ctr"/>
                      <a:r>
                        <a:rPr lang="pl-PL" b="0" dirty="0" smtClean="0">
                          <a:solidFill>
                            <a:schemeClr val="tx1"/>
                          </a:solidFill>
                        </a:rPr>
                        <a:t>3055</a:t>
                      </a:r>
                      <a:endParaRPr lang="pl-PL" b="0" dirty="0">
                        <a:solidFill>
                          <a:schemeClr val="tx1"/>
                        </a:solidFill>
                      </a:endParaRPr>
                    </a:p>
                  </a:txBody>
                  <a:tcPr/>
                </a:tc>
                <a:tc>
                  <a:txBody>
                    <a:bodyPr/>
                    <a:lstStyle/>
                    <a:p>
                      <a:pPr algn="ctr"/>
                      <a:r>
                        <a:rPr lang="pl-PL" b="0" dirty="0" smtClean="0">
                          <a:solidFill>
                            <a:schemeClr val="tx1"/>
                          </a:solidFill>
                        </a:rPr>
                        <a:t>2806</a:t>
                      </a:r>
                      <a:endParaRPr lang="pl-PL" b="0" dirty="0">
                        <a:solidFill>
                          <a:schemeClr val="tx1"/>
                        </a:solidFill>
                      </a:endParaRPr>
                    </a:p>
                  </a:txBody>
                  <a:tcPr/>
                </a:tc>
              </a:tr>
              <a:tr h="1034210">
                <a:tc>
                  <a:txBody>
                    <a:bodyPr/>
                    <a:lstStyle/>
                    <a:p>
                      <a:pPr algn="ctr">
                        <a:lnSpc>
                          <a:spcPct val="100000"/>
                        </a:lnSpc>
                        <a:buNone/>
                      </a:pPr>
                      <a:r>
                        <a:rPr lang="pl-PL" sz="1800" b="1" strike="noStrike" spc="-1" dirty="0">
                          <a:solidFill>
                            <a:srgbClr val="C00000"/>
                          </a:solidFill>
                          <a:latin typeface="Calibri" pitchFamily="34" charset="0"/>
                          <a:cs typeface="Calibri" pitchFamily="34" charset="0"/>
                        </a:rPr>
                        <a:t>2025</a:t>
                      </a:r>
                    </a:p>
                  </a:txBody>
                  <a:tcPr/>
                </a:tc>
                <a:tc>
                  <a:txBody>
                    <a:bodyPr/>
                    <a:lstStyle/>
                    <a:p>
                      <a:pPr algn="ctr">
                        <a:lnSpc>
                          <a:spcPct val="100000"/>
                        </a:lnSpc>
                        <a:buNone/>
                      </a:pPr>
                      <a:r>
                        <a:rPr lang="pl-PL" sz="1800" b="1" strike="noStrike" spc="-1" dirty="0">
                          <a:solidFill>
                            <a:srgbClr val="C00000"/>
                          </a:solidFill>
                          <a:latin typeface="Calibri" pitchFamily="34" charset="0"/>
                          <a:cs typeface="Calibri" pitchFamily="34" charset="0"/>
                        </a:rPr>
                        <a:t>5846</a:t>
                      </a:r>
                    </a:p>
                  </a:txBody>
                  <a:tcPr/>
                </a:tc>
                <a:tc>
                  <a:txBody>
                    <a:bodyPr/>
                    <a:lstStyle/>
                    <a:p>
                      <a:pPr algn="ctr">
                        <a:lnSpc>
                          <a:spcPct val="100000"/>
                        </a:lnSpc>
                        <a:buNone/>
                      </a:pPr>
                      <a:r>
                        <a:rPr lang="pl-PL" sz="1800" b="1" strike="noStrike" spc="-1" dirty="0">
                          <a:solidFill>
                            <a:srgbClr val="C00000"/>
                          </a:solidFill>
                          <a:latin typeface="Calibri" pitchFamily="34" charset="0"/>
                          <a:cs typeface="Calibri" pitchFamily="34" charset="0"/>
                        </a:rPr>
                        <a:t>269</a:t>
                      </a:r>
                    </a:p>
                  </a:txBody>
                  <a:tcPr/>
                </a:tc>
                <a:tc>
                  <a:txBody>
                    <a:bodyPr/>
                    <a:lstStyle/>
                    <a:p>
                      <a:pPr algn="ctr">
                        <a:lnSpc>
                          <a:spcPct val="100000"/>
                        </a:lnSpc>
                        <a:buNone/>
                      </a:pPr>
                      <a:r>
                        <a:rPr lang="pl-PL" sz="1800" b="1" strike="noStrike" spc="-1" dirty="0">
                          <a:solidFill>
                            <a:srgbClr val="C00000"/>
                          </a:solidFill>
                          <a:latin typeface="Calibri" pitchFamily="34" charset="0"/>
                          <a:cs typeface="Calibri" pitchFamily="34" charset="0"/>
                        </a:rPr>
                        <a:t>1490</a:t>
                      </a:r>
                    </a:p>
                  </a:txBody>
                  <a:tcPr/>
                </a:tc>
                <a:tc>
                  <a:txBody>
                    <a:bodyPr/>
                    <a:lstStyle/>
                    <a:p>
                      <a:pPr algn="ctr">
                        <a:lnSpc>
                          <a:spcPct val="100000"/>
                        </a:lnSpc>
                        <a:buNone/>
                      </a:pPr>
                      <a:r>
                        <a:rPr lang="pl-PL" sz="1800" b="1" strike="noStrike" spc="-1" dirty="0">
                          <a:solidFill>
                            <a:srgbClr val="C00000"/>
                          </a:solidFill>
                          <a:latin typeface="Calibri" pitchFamily="34" charset="0"/>
                          <a:cs typeface="Calibri" pitchFamily="34" charset="0"/>
                        </a:rPr>
                        <a:t>3602</a:t>
                      </a:r>
                    </a:p>
                  </a:txBody>
                  <a:tcPr/>
                </a:tc>
                <a:tc>
                  <a:txBody>
                    <a:bodyPr/>
                    <a:lstStyle/>
                    <a:p>
                      <a:pPr algn="ctr">
                        <a:lnSpc>
                          <a:spcPct val="100000"/>
                        </a:lnSpc>
                        <a:buNone/>
                      </a:pPr>
                      <a:r>
                        <a:rPr lang="pl-PL" sz="1800" b="1" strike="noStrike" spc="-1" dirty="0">
                          <a:solidFill>
                            <a:srgbClr val="C00000"/>
                          </a:solidFill>
                          <a:latin typeface="Calibri" pitchFamily="34" charset="0"/>
                          <a:cs typeface="Calibri" pitchFamily="34" charset="0"/>
                        </a:rPr>
                        <a:t>122</a:t>
                      </a:r>
                    </a:p>
                  </a:txBody>
                  <a:tcPr/>
                </a:tc>
                <a:tc>
                  <a:txBody>
                    <a:bodyPr/>
                    <a:lstStyle/>
                    <a:p>
                      <a:pPr algn="ctr">
                        <a:lnSpc>
                          <a:spcPct val="100000"/>
                        </a:lnSpc>
                        <a:buNone/>
                      </a:pPr>
                      <a:r>
                        <a:rPr lang="pl-PL" sz="1800" b="1" strike="noStrike" spc="-1" dirty="0">
                          <a:solidFill>
                            <a:srgbClr val="C00000"/>
                          </a:solidFill>
                          <a:latin typeface="Calibri" pitchFamily="34" charset="0"/>
                          <a:cs typeface="Calibri" pitchFamily="34" charset="0"/>
                        </a:rPr>
                        <a:t>665</a:t>
                      </a:r>
                    </a:p>
                  </a:txBody>
                  <a:tcPr/>
                </a:tc>
                <a:tc>
                  <a:txBody>
                    <a:bodyPr/>
                    <a:lstStyle/>
                    <a:p>
                      <a:pPr algn="ctr">
                        <a:lnSpc>
                          <a:spcPct val="100000"/>
                        </a:lnSpc>
                        <a:buNone/>
                      </a:pPr>
                      <a:r>
                        <a:rPr lang="pl-PL" sz="1800" b="1" strike="noStrike" spc="-1" dirty="0">
                          <a:solidFill>
                            <a:srgbClr val="C00000"/>
                          </a:solidFill>
                          <a:latin typeface="Calibri" pitchFamily="34" charset="0"/>
                          <a:cs typeface="Calibri" pitchFamily="34" charset="0"/>
                        </a:rPr>
                        <a:t>2709</a:t>
                      </a:r>
                    </a:p>
                  </a:txBody>
                  <a:tcPr/>
                </a:tc>
                <a:tc>
                  <a:txBody>
                    <a:bodyPr/>
                    <a:lstStyle/>
                    <a:p>
                      <a:pPr algn="ctr">
                        <a:lnSpc>
                          <a:spcPct val="100000"/>
                        </a:lnSpc>
                        <a:buNone/>
                      </a:pPr>
                      <a:r>
                        <a:rPr lang="pl-PL" sz="1800" b="1" strike="noStrike" spc="-1" dirty="0">
                          <a:solidFill>
                            <a:srgbClr val="C00000"/>
                          </a:solidFill>
                          <a:latin typeface="Calibri" pitchFamily="34" charset="0"/>
                          <a:cs typeface="Calibri" pitchFamily="34" charset="0"/>
                        </a:rPr>
                        <a:t>2057</a:t>
                      </a:r>
                    </a:p>
                  </a:txBody>
                  <a:tcPr/>
                </a:tc>
              </a:tr>
            </a:tbl>
          </a:graphicData>
        </a:graphic>
      </p:graphicFrame>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noFill/>
          <a:ln w="9525">
            <a:noFill/>
            <a:miter lim="800000"/>
            <a:headEnd/>
            <a:tailEnd/>
          </a:ln>
        </p:spPr>
      </p:pic>
      <p:sp>
        <p:nvSpPr>
          <p:cNvPr id="6"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Służba prewencyjna i dzielnicowi</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ymbol zastępczy zawartości 6"/>
          <p:cNvGraphicFramePr>
            <a:graphicFrameLocks noGrp="1"/>
          </p:cNvGraphicFramePr>
          <p:nvPr>
            <p:ph idx="1"/>
          </p:nvPr>
        </p:nvGraphicFramePr>
        <p:xfrm>
          <a:off x="285720" y="1285860"/>
          <a:ext cx="8572560" cy="5286412"/>
        </p:xfrm>
        <a:graphic>
          <a:graphicData uri="http://schemas.openxmlformats.org/drawingml/2006/chart">
            <c:chart xmlns:c="http://schemas.openxmlformats.org/drawingml/2006/chart" xmlns:r="http://schemas.openxmlformats.org/officeDocument/2006/relationships" r:id="rId2"/>
          </a:graphicData>
        </a:graphic>
      </p:graphicFrame>
      <p:pic>
        <p:nvPicPr>
          <p:cNvPr id="4" name="Obraz 3"/>
          <p:cNvPicPr>
            <a:picLocks noChangeAspect="1" noChangeArrowheads="1"/>
          </p:cNvPicPr>
          <p:nvPr/>
        </p:nvPicPr>
        <p:blipFill>
          <a:blip r:embed="rId3"/>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Przemoc domowa – Niebieska Karta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7158" y="1428736"/>
            <a:ext cx="8501122" cy="4429156"/>
          </a:xfrm>
        </p:spPr>
        <p:txBody>
          <a:bodyPr>
            <a:normAutofit/>
          </a:bodyPr>
          <a:lstStyle/>
          <a:p>
            <a:pPr algn="just">
              <a:buNone/>
            </a:pPr>
            <a:endParaRPr lang="pl-PL" dirty="0" smtClean="0">
              <a:solidFill>
                <a:srgbClr val="002060"/>
              </a:solidFill>
            </a:endParaRPr>
          </a:p>
          <a:p>
            <a:pPr algn="just"/>
            <a:r>
              <a:rPr lang="pl-PL" b="1" dirty="0" smtClean="0">
                <a:solidFill>
                  <a:srgbClr val="002060"/>
                </a:solidFill>
              </a:rPr>
              <a:t> 2025 roku wobec sprawców przemocy domowej wydano    64 </a:t>
            </a:r>
            <a:r>
              <a:rPr lang="pl-PL" b="1" u="sng" dirty="0" smtClean="0">
                <a:solidFill>
                  <a:srgbClr val="002060"/>
                </a:solidFill>
              </a:rPr>
              <a:t>nakazy/zakazy </a:t>
            </a:r>
          </a:p>
          <a:p>
            <a:pPr algn="just">
              <a:buNone/>
            </a:pPr>
            <a:endParaRPr lang="pl-PL" b="1" dirty="0" smtClean="0">
              <a:solidFill>
                <a:srgbClr val="002060"/>
              </a:solidFill>
            </a:endParaRPr>
          </a:p>
          <a:p>
            <a:pPr algn="just"/>
            <a:r>
              <a:rPr lang="pl-PL" dirty="0" smtClean="0">
                <a:solidFill>
                  <a:srgbClr val="002060"/>
                </a:solidFill>
              </a:rPr>
              <a:t>W 2024 roku 60 </a:t>
            </a:r>
            <a:r>
              <a:rPr lang="pl-PL" u="sng" dirty="0" smtClean="0">
                <a:solidFill>
                  <a:srgbClr val="002060"/>
                </a:solidFill>
              </a:rPr>
              <a:t>nakazów/zakazów</a:t>
            </a:r>
            <a:endParaRPr lang="pl-PL" dirty="0" smtClean="0">
              <a:solidFill>
                <a:srgbClr val="002060"/>
              </a:solidFill>
            </a:endParaRPr>
          </a:p>
          <a:p>
            <a:pPr algn="just">
              <a:buNone/>
            </a:pPr>
            <a:r>
              <a:rPr lang="pl-PL" sz="1600" b="1" dirty="0" smtClean="0">
                <a:solidFill>
                  <a:srgbClr val="002060"/>
                </a:solidFill>
              </a:rPr>
              <a:t>	</a:t>
            </a:r>
          </a:p>
          <a:p>
            <a:pPr algn="just">
              <a:buNone/>
            </a:pPr>
            <a:endParaRPr lang="pl-PL" sz="1600" b="1" dirty="0" smtClean="0">
              <a:solidFill>
                <a:srgbClr val="002060"/>
              </a:solidFill>
            </a:endParaRPr>
          </a:p>
          <a:p>
            <a:pPr algn="just">
              <a:buNone/>
            </a:pPr>
            <a:r>
              <a:rPr lang="pl-PL" sz="1600" b="1" dirty="0" smtClean="0">
                <a:solidFill>
                  <a:srgbClr val="002060"/>
                </a:solidFill>
              </a:rPr>
              <a:t>	</a:t>
            </a:r>
            <a:r>
              <a:rPr lang="pl-PL" sz="1800" b="1" dirty="0" smtClean="0">
                <a:solidFill>
                  <a:srgbClr val="002060"/>
                </a:solidFill>
              </a:rPr>
              <a:t>(</a:t>
            </a:r>
            <a:r>
              <a:rPr lang="pl-PL" sz="1800" dirty="0" smtClean="0">
                <a:solidFill>
                  <a:srgbClr val="002060"/>
                </a:solidFill>
              </a:rPr>
              <a:t>natychmiastowego opuszczenia mieszkania, zakazu zbliżania się w jego bezpośrednie otoczenie, zakazu kontaktowania się i zbliżania do osoby doznającej przemocy/ zakaz wstępu do szkoły/ miejsca pracy)</a:t>
            </a:r>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Przemoc domowa – nakaz/zakaz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357298"/>
            <a:ext cx="3900486" cy="4714908"/>
          </a:xfrm>
        </p:spPr>
        <p:txBody>
          <a:bodyPr>
            <a:normAutofit/>
          </a:bodyPr>
          <a:lstStyle/>
          <a:p>
            <a:pPr>
              <a:buNone/>
            </a:pPr>
            <a:r>
              <a:rPr lang="pl-PL" sz="2400" b="1" dirty="0" smtClean="0">
                <a:solidFill>
                  <a:srgbClr val="002060"/>
                </a:solidFill>
              </a:rPr>
              <a:t>Zatrzymani/doprowadzeni:</a:t>
            </a:r>
          </a:p>
          <a:p>
            <a:pPr>
              <a:buFont typeface="Wingdings" pitchFamily="2" charset="2"/>
              <a:buChar char="Ø"/>
            </a:pPr>
            <a:r>
              <a:rPr lang="pl-PL" sz="2400" dirty="0" smtClean="0"/>
              <a:t>do wytrzeźwienia – 48</a:t>
            </a:r>
          </a:p>
          <a:p>
            <a:pPr>
              <a:buFont typeface="Wingdings" pitchFamily="2" charset="2"/>
              <a:buChar char="Ø"/>
            </a:pPr>
            <a:r>
              <a:rPr lang="pl-PL" sz="2400" dirty="0" smtClean="0"/>
              <a:t>prewencyjnie – 85</a:t>
            </a:r>
          </a:p>
          <a:p>
            <a:pPr>
              <a:buFont typeface="Wingdings" pitchFamily="2" charset="2"/>
              <a:buChar char="Ø"/>
            </a:pPr>
            <a:r>
              <a:rPr lang="pl-PL" sz="2400" dirty="0" smtClean="0"/>
              <a:t>na polecenie sądu/prokuratora – 43</a:t>
            </a:r>
          </a:p>
          <a:p>
            <a:pPr>
              <a:buFont typeface="Wingdings" pitchFamily="2" charset="2"/>
              <a:buChar char="Ø"/>
            </a:pPr>
            <a:r>
              <a:rPr lang="pl-PL" sz="2400" dirty="0" smtClean="0"/>
              <a:t>podejrzani o popełnienie przestępstwa – 211</a:t>
            </a:r>
          </a:p>
          <a:p>
            <a:pPr>
              <a:buFont typeface="Wingdings" pitchFamily="2" charset="2"/>
              <a:buChar char="Ø"/>
            </a:pPr>
            <a:r>
              <a:rPr lang="pl-PL" sz="2400" dirty="0" smtClean="0"/>
              <a:t>podejrzani o popełnienie wykroczenia – 8</a:t>
            </a:r>
          </a:p>
          <a:p>
            <a:pPr algn="ctr">
              <a:buNone/>
            </a:pPr>
            <a:r>
              <a:rPr lang="pl-PL" sz="2400" b="1" dirty="0" smtClean="0">
                <a:solidFill>
                  <a:srgbClr val="C00000"/>
                </a:solidFill>
              </a:rPr>
              <a:t>ŁĄCZNIE: 395 osób </a:t>
            </a:r>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285984" y="0"/>
            <a:ext cx="6858016"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Zatrzymani w PDOZ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baseline="0" noProof="0" dirty="0">
              <a:ln>
                <a:noFill/>
              </a:ln>
              <a:solidFill>
                <a:schemeClr val="bg1"/>
              </a:solidFill>
              <a:effectLst/>
              <a:uLnTx/>
              <a:uFillTx/>
              <a:latin typeface="+mn-lt"/>
              <a:ea typeface="+mn-ea"/>
              <a:cs typeface="+mn-cs"/>
            </a:endParaRPr>
          </a:p>
        </p:txBody>
      </p:sp>
      <p:pic>
        <p:nvPicPr>
          <p:cNvPr id="1026" name="Picture 2" descr="C:\Users\Martónia\Desktop\na zajawki\DSC_0298.JPG"/>
          <p:cNvPicPr>
            <a:picLocks noChangeAspect="1" noChangeArrowheads="1"/>
          </p:cNvPicPr>
          <p:nvPr/>
        </p:nvPicPr>
        <p:blipFill>
          <a:blip r:embed="rId3" cstate="print"/>
          <a:srcRect/>
          <a:stretch>
            <a:fillRect/>
          </a:stretch>
        </p:blipFill>
        <p:spPr bwMode="auto">
          <a:xfrm>
            <a:off x="4643438" y="2071678"/>
            <a:ext cx="4320000" cy="28800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57422" cy="857232"/>
          </a:xfrm>
          <a:prstGeom prst="rect">
            <a:avLst/>
          </a:prstGeom>
          <a:ln>
            <a:noFill/>
          </a:ln>
          <a:effectLst>
            <a:glow rad="63500">
              <a:schemeClr val="accent6">
                <a:satMod val="175000"/>
                <a:alpha val="40000"/>
              </a:schemeClr>
            </a:glow>
            <a:outerShdw blurRad="292100" dist="139700" dir="2700000" algn="tl" rotWithShape="0">
              <a:srgbClr val="333333">
                <a:alpha val="65000"/>
              </a:srgbClr>
            </a:outerShdw>
          </a:effectLst>
          <a:scene3d>
            <a:camera prst="orthographicFront"/>
            <a:lightRig rig="threePt" dir="t"/>
          </a:scene3d>
          <a:sp3d>
            <a:bevelT/>
          </a:sp3d>
        </p:spPr>
      </p:pic>
      <p:sp>
        <p:nvSpPr>
          <p:cNvPr id="5" name="CustomShape 1"/>
          <p:cNvSpPr>
            <a:spLocks noGrp="1"/>
          </p:cNvSpPr>
          <p:nvPr>
            <p:ph type="title"/>
          </p:nvPr>
        </p:nvSpPr>
        <p:spPr>
          <a:xfrm>
            <a:off x="2357422" y="0"/>
            <a:ext cx="6786578" cy="857232"/>
          </a:xfrm>
          <a:prstGeom prst="rect">
            <a:avLst/>
          </a:prstGeom>
          <a:solidFill>
            <a:srgbClr val="002056"/>
          </a:solidFill>
          <a:ln>
            <a:noFill/>
          </a:ln>
          <a:effectLst>
            <a:glow rad="635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p:style>
        <p:txBody>
          <a:bodyPr>
            <a:normAutofit/>
          </a:bodyPr>
          <a:lstStyle/>
          <a:p>
            <a:r>
              <a:rPr lang="pl-PL" sz="1600" b="1" dirty="0" smtClean="0">
                <a:solidFill>
                  <a:schemeClr val="bg1"/>
                </a:solidFill>
              </a:rPr>
              <a:t>Ocena pracy policjantów pełniących służbę w okolicy miejsca zamieszkania</a:t>
            </a:r>
            <a:endParaRPr lang="pl-PL" sz="1600" dirty="0">
              <a:solidFill>
                <a:schemeClr val="bg1"/>
              </a:solidFill>
            </a:endParaRPr>
          </a:p>
        </p:txBody>
      </p:sp>
      <p:pic>
        <p:nvPicPr>
          <p:cNvPr id="6" name="Symbol zastępczy zawartości 5"/>
          <p:cNvPicPr>
            <a:picLocks noGrp="1"/>
          </p:cNvPicPr>
          <p:nvPr>
            <p:ph idx="1"/>
          </p:nvPr>
        </p:nvPicPr>
        <p:blipFill>
          <a:blip r:embed="rId3" cstate="print"/>
          <a:stretch>
            <a:fillRect/>
          </a:stretch>
        </p:blipFill>
        <p:spPr>
          <a:xfrm>
            <a:off x="2928926" y="1714488"/>
            <a:ext cx="5172780" cy="4525963"/>
          </a:xfrm>
          <a:prstGeom prst="rect">
            <a:avLst/>
          </a:prstGeom>
        </p:spPr>
      </p:pic>
      <p:sp>
        <p:nvSpPr>
          <p:cNvPr id="7" name="Strzałka w dół 6"/>
          <p:cNvSpPr/>
          <p:nvPr/>
        </p:nvSpPr>
        <p:spPr>
          <a:xfrm rot="2433176">
            <a:off x="6490856" y="1385179"/>
            <a:ext cx="207793" cy="92512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trzałka w dół 7"/>
          <p:cNvSpPr/>
          <p:nvPr/>
        </p:nvSpPr>
        <p:spPr>
          <a:xfrm rot="16200000">
            <a:off x="2708693" y="5506621"/>
            <a:ext cx="277057" cy="693847"/>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428596" y="6000768"/>
            <a:ext cx="2823017" cy="276999"/>
          </a:xfrm>
          <a:prstGeom prst="rect">
            <a:avLst/>
          </a:prstGeom>
        </p:spPr>
        <p:txBody>
          <a:bodyPr wrap="none">
            <a:spAutoFit/>
          </a:bodyPr>
          <a:lstStyle/>
          <a:p>
            <a:r>
              <a:rPr lang="pl-PL" sz="1200" dirty="0" smtClean="0"/>
              <a:t>Wyniki badania opinii społecznej w 2025 r.</a:t>
            </a:r>
            <a:endParaRPr lang="pl-PL" sz="1200" dirty="0"/>
          </a:p>
        </p:txBody>
      </p:sp>
      <p:sp>
        <p:nvSpPr>
          <p:cNvPr id="11" name="pole tekstowe 10">
            <a:extLst>
              <a:ext uri="{FF2B5EF4-FFF2-40B4-BE49-F238E27FC236}">
                <a16:creationId xmlns="" xmlns:a16="http://schemas.microsoft.com/office/drawing/2014/main" id="{0AB02C7C-9DE8-4651-8FDD-CEF658CE16D5}"/>
              </a:ext>
            </a:extLst>
          </p:cNvPr>
          <p:cNvSpPr txBox="1"/>
          <p:nvPr/>
        </p:nvSpPr>
        <p:spPr>
          <a:xfrm>
            <a:off x="142844" y="1000108"/>
            <a:ext cx="8858313" cy="646331"/>
          </a:xfrm>
          <a:prstGeom prst="rect">
            <a:avLst/>
          </a:prstGeom>
          <a:noFill/>
        </p:spPr>
        <p:txBody>
          <a:bodyPr wrap="square" rtlCol="0">
            <a:spAutoFit/>
          </a:bodyPr>
          <a:lstStyle/>
          <a:p>
            <a:r>
              <a:rPr lang="pl-PL" b="1" dirty="0"/>
              <a:t>Pozytywna ocena pracy policjantów pełniących służbę w okolicy miejsca zamieszkania respondenta (miejscowości, dzielnicy, osiedla) </a:t>
            </a:r>
            <a:endParaRPr lang="pl-P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Symbol zastępczy zawartości 8"/>
          <p:cNvGraphicFramePr>
            <a:graphicFrameLocks noGrp="1"/>
          </p:cNvGraphicFramePr>
          <p:nvPr>
            <p:ph idx="1"/>
          </p:nvPr>
        </p:nvGraphicFramePr>
        <p:xfrm>
          <a:off x="1500166" y="857227"/>
          <a:ext cx="7215237" cy="6023838"/>
        </p:xfrm>
        <a:graphic>
          <a:graphicData uri="http://schemas.openxmlformats.org/drawingml/2006/table">
            <a:tbl>
              <a:tblPr firstRow="1" bandRow="1">
                <a:tableStyleId>{5C22544A-7EE6-4342-B048-85BDC9FD1C3A}</a:tableStyleId>
              </a:tblPr>
              <a:tblGrid>
                <a:gridCol w="2185915"/>
                <a:gridCol w="2514661"/>
                <a:gridCol w="2514661"/>
              </a:tblGrid>
              <a:tr h="494996">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endParaRPr kumimoji="0" lang="pl-PL" sz="80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chemeClr val="bg1"/>
                          </a:solidFill>
                          <a:effectLst/>
                          <a:latin typeface="Arial" pitchFamily="34" charset="0"/>
                          <a:cs typeface="Arial" pitchFamily="34" charset="0"/>
                        </a:rPr>
                        <a:t>Typ zgłoszenia</a:t>
                      </a:r>
                      <a:endParaRPr kumimoji="0" lang="pl-PL" sz="800" b="1" i="0" u="none" strike="noStrike" cap="none" normalizeH="0" baseline="0" dirty="0" smtClean="0">
                        <a:ln>
                          <a:noFill/>
                        </a:ln>
                        <a:solidFill>
                          <a:schemeClr val="bg1"/>
                        </a:solidFill>
                        <a:effectLst/>
                        <a:latin typeface="Arial" pitchFamily="34" charset="0"/>
                        <a:ea typeface="Microsoft YaHei" panose="020B0503020204020204" pitchFamily="34" charset="-122"/>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endParaRPr kumimoji="0" lang="pl-PL" sz="800" b="1"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1" u="none" strike="noStrike" cap="none" normalizeH="0" baseline="0" dirty="0" smtClean="0">
                          <a:ln>
                            <a:noFill/>
                          </a:ln>
                          <a:solidFill>
                            <a:schemeClr val="bg1"/>
                          </a:solidFill>
                          <a:effectLst/>
                          <a:latin typeface="Arial" pitchFamily="34" charset="0"/>
                          <a:cs typeface="Arial" pitchFamily="34" charset="0"/>
                        </a:rPr>
                        <a:t>Ilość zgłoszeń </a:t>
                      </a:r>
                    </a:p>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1" i="0" u="none" strike="noStrike" cap="none" normalizeH="0" baseline="0" dirty="0" smtClean="0">
                          <a:ln>
                            <a:noFill/>
                          </a:ln>
                          <a:solidFill>
                            <a:schemeClr val="bg1"/>
                          </a:solidFill>
                          <a:effectLst/>
                          <a:latin typeface="Arial" pitchFamily="34" charset="0"/>
                          <a:ea typeface="Microsoft YaHei" panose="020B0503020204020204" pitchFamily="34" charset="-122"/>
                          <a:cs typeface="Arial" pitchFamily="34" charset="0"/>
                        </a:rPr>
                        <a:t>2024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endParaRPr kumimoji="0" lang="pl-PL" sz="800" b="1" u="none" strike="noStrike" cap="none" normalizeH="0" baseline="0" dirty="0" smtClean="0">
                        <a:ln>
                          <a:noFill/>
                        </a:ln>
                        <a:solidFill>
                          <a:schemeClr val="bg1"/>
                        </a:solidFill>
                        <a:effectLst/>
                        <a:latin typeface="Arial" pitchFamily="34" charset="0"/>
                        <a:cs typeface="Arial" pitchFamily="34" charset="0"/>
                      </a:endParaRPr>
                    </a:p>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1" u="none" strike="noStrike" cap="none" normalizeH="0" baseline="0" dirty="0" smtClean="0">
                          <a:ln>
                            <a:noFill/>
                          </a:ln>
                          <a:solidFill>
                            <a:schemeClr val="bg1"/>
                          </a:solidFill>
                          <a:effectLst/>
                          <a:latin typeface="Arial" pitchFamily="34" charset="0"/>
                          <a:cs typeface="Arial" pitchFamily="34" charset="0"/>
                        </a:rPr>
                        <a:t>Ilość zgłoszeń </a:t>
                      </a:r>
                    </a:p>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1" i="0" u="none" strike="noStrike" cap="none" normalizeH="0" baseline="0" dirty="0" smtClean="0">
                          <a:ln>
                            <a:noFill/>
                          </a:ln>
                          <a:solidFill>
                            <a:schemeClr val="bg1"/>
                          </a:solidFill>
                          <a:effectLst/>
                          <a:latin typeface="Arial" pitchFamily="34" charset="0"/>
                          <a:ea typeface="Microsoft YaHei" panose="020B0503020204020204" pitchFamily="34" charset="-122"/>
                          <a:cs typeface="Arial" pitchFamily="34" charset="0"/>
                        </a:rPr>
                        <a:t>2025</a:t>
                      </a:r>
                    </a:p>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endParaRPr kumimoji="0" lang="pl-PL" sz="800" b="1" i="0" u="none" strike="noStrike" cap="none" normalizeH="0" baseline="0" dirty="0" smtClean="0">
                        <a:ln>
                          <a:noFill/>
                        </a:ln>
                        <a:solidFill>
                          <a:srgbClr val="000000"/>
                        </a:solidFill>
                        <a:effectLst/>
                        <a:latin typeface="Arial" pitchFamily="34" charset="0"/>
                        <a:ea typeface="Microsoft YaHei" panose="020B0503020204020204" pitchFamily="34" charset="-122"/>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Akty wandalizmu</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800" b="0" i="0" u="none" strike="noStrike" dirty="0" smtClean="0">
                          <a:solidFill>
                            <a:schemeClr val="tx1"/>
                          </a:solidFill>
                          <a:effectLst/>
                          <a:latin typeface="Arial" pitchFamily="34" charset="0"/>
                          <a:cs typeface="Arial" pitchFamily="34" charset="0"/>
                        </a:rPr>
                        <a:t>28</a:t>
                      </a:r>
                      <a:endParaRPr lang="pl-PL" sz="800" b="0" i="0" u="none" strike="noStrike" dirty="0">
                        <a:solidFill>
                          <a:schemeClr val="tx1"/>
                        </a:solidFill>
                        <a:effectLst/>
                        <a:latin typeface="Arial" pitchFamily="34" charset="0"/>
                        <a:cs typeface="Arial"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10</a:t>
                      </a:r>
                    </a:p>
                  </a:txBody>
                  <a:tcPr marL="7560" marR="7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Osoba bezdomna potrzebująca pomocy </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800" b="0" i="0" u="none" strike="noStrike" dirty="0" smtClean="0">
                          <a:solidFill>
                            <a:schemeClr val="tx1"/>
                          </a:solidFill>
                          <a:effectLst/>
                          <a:latin typeface="Arial" pitchFamily="34" charset="0"/>
                          <a:cs typeface="Arial" pitchFamily="34" charset="0"/>
                        </a:rPr>
                        <a:t>6</a:t>
                      </a:r>
                      <a:endParaRPr lang="pl-PL" sz="800" b="0" i="0" u="none" strike="noStrike" dirty="0">
                        <a:solidFill>
                          <a:schemeClr val="tx1"/>
                        </a:solidFill>
                        <a:effectLst/>
                        <a:latin typeface="Arial" pitchFamily="34" charset="0"/>
                        <a:cs typeface="Arial"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8</a:t>
                      </a:r>
                    </a:p>
                  </a:txBody>
                  <a:tcPr marL="7560" marR="7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484">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a:t>
                      </a:r>
                      <a:r>
                        <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rPr>
                        <a:t>Miejsca niebezpiecznej działalności rozrywkowej</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800" b="0" i="0" u="none" strike="noStrike" dirty="0" smtClean="0">
                          <a:solidFill>
                            <a:schemeClr val="tx1"/>
                          </a:solidFill>
                          <a:effectLst/>
                          <a:latin typeface="Arial" pitchFamily="34" charset="0"/>
                          <a:cs typeface="Arial" pitchFamily="34" charset="0"/>
                        </a:rPr>
                        <a:t>-</a:t>
                      </a:r>
                      <a:endParaRPr lang="pl-PL" sz="800" b="0" i="0" u="none" strike="noStrike" dirty="0">
                        <a:solidFill>
                          <a:schemeClr val="tx1"/>
                        </a:solidFill>
                        <a:effectLst/>
                        <a:latin typeface="Arial" pitchFamily="34" charset="0"/>
                        <a:cs typeface="Arial"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3</a:t>
                      </a:r>
                    </a:p>
                  </a:txBody>
                  <a:tcPr marL="7560" marR="7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Dzikie wysypisko śmieci</a:t>
                      </a:r>
                      <a:endParaRPr kumimoji="0" lang="pl-PL" sz="800" b="1"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800" b="0" i="0" u="none" strike="noStrike" dirty="0" smtClean="0">
                          <a:solidFill>
                            <a:schemeClr val="tx1"/>
                          </a:solidFill>
                          <a:effectLst/>
                          <a:latin typeface="Arial" pitchFamily="34" charset="0"/>
                          <a:cs typeface="Arial" pitchFamily="34" charset="0"/>
                        </a:rPr>
                        <a:t>46</a:t>
                      </a:r>
                      <a:endParaRPr lang="pl-PL" sz="800" b="0" i="0" u="none" strike="noStrike" dirty="0">
                        <a:solidFill>
                          <a:schemeClr val="tx1"/>
                        </a:solidFill>
                        <a:effectLst/>
                        <a:latin typeface="Arial" pitchFamily="34" charset="0"/>
                        <a:cs typeface="Arial"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23</a:t>
                      </a:r>
                    </a:p>
                  </a:txBody>
                  <a:tcPr marL="7560" marR="7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484">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Grupowanie się małoletnich zagrożonych demoralizacją</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800" b="0" i="0" u="none" strike="noStrike" dirty="0" smtClean="0">
                          <a:solidFill>
                            <a:schemeClr val="tx1"/>
                          </a:solidFill>
                          <a:effectLst/>
                          <a:latin typeface="Arial" pitchFamily="34" charset="0"/>
                          <a:cs typeface="Arial" pitchFamily="34" charset="0"/>
                        </a:rPr>
                        <a:t>24</a:t>
                      </a:r>
                      <a:endParaRPr lang="pl-PL" sz="800" b="0" i="0" u="none" strike="noStrike" dirty="0">
                        <a:solidFill>
                          <a:schemeClr val="tx1"/>
                        </a:solidFill>
                        <a:effectLst/>
                        <a:latin typeface="Arial" pitchFamily="34" charset="0"/>
                        <a:cs typeface="Arial"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27</a:t>
                      </a:r>
                    </a:p>
                  </a:txBody>
                  <a:tcPr marL="7560" marR="7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Kłusownictwo</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800" b="0" i="0" u="none" strike="noStrike" dirty="0" smtClean="0">
                          <a:solidFill>
                            <a:schemeClr val="tx1"/>
                          </a:solidFill>
                          <a:effectLst/>
                          <a:latin typeface="Arial" pitchFamily="34" charset="0"/>
                          <a:cs typeface="Arial" pitchFamily="34" charset="0"/>
                        </a:rPr>
                        <a:t>1</a:t>
                      </a:r>
                      <a:endParaRPr lang="pl-PL" sz="800" b="0" i="0" u="none" strike="noStrike" dirty="0">
                        <a:solidFill>
                          <a:schemeClr val="tx1"/>
                        </a:solidFill>
                        <a:effectLst/>
                        <a:latin typeface="Arial" pitchFamily="34" charset="0"/>
                        <a:cs typeface="Arial"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1</a:t>
                      </a:r>
                    </a:p>
                  </a:txBody>
                  <a:tcPr marL="7560" marR="7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Miejsca niebezpieczne na wodach</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800" b="0" i="0" u="none" strike="noStrike" dirty="0" smtClean="0">
                          <a:solidFill>
                            <a:schemeClr val="tx1"/>
                          </a:solidFill>
                          <a:effectLst/>
                          <a:latin typeface="Arial" pitchFamily="34" charset="0"/>
                          <a:cs typeface="Arial" pitchFamily="34" charset="0"/>
                        </a:rPr>
                        <a:t>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0</a:t>
                      </a:r>
                    </a:p>
                  </a:txBody>
                  <a:tcPr marL="7560" marR="7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Nielegalna wycinka drzew</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Nielegalne rajdy samochodowe</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32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Nieprawidłowe parkowanie</a:t>
                      </a:r>
                      <a:endParaRPr kumimoji="0" lang="pl-PL" sz="800" b="1"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299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329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Niestrzeżone przejście przez tory</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Niestrzeżony przejazd kolejowy</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Niewłaściwa infrastruktura drogowa</a:t>
                      </a:r>
                      <a:endParaRPr kumimoji="0" lang="pl-PL" sz="800" b="1"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200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129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Niszczenie zieleni</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Poruszanie się po terenach leśnych quadami</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Przekraczanie dozwolonej prędkości</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239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414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484">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Spożywanie alkoholu w miejscach niedozwolonych</a:t>
                      </a:r>
                      <a:endParaRPr kumimoji="0" lang="pl-PL" sz="800" b="1"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138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128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Używanie środków odurzających</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Wałęsające się bezpańskie psy</a:t>
                      </a:r>
                      <a:endParaRPr kumimoji="0" lang="pl-PL" sz="800" b="1"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21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Wypalanie traw</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484">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Zdarzenia drogowe z udziałem zwierząt leśnych </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Zła organizacja ruchu drogowego </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61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Znęcanie się nad zwierzętami</a:t>
                      </a:r>
                      <a:endParaRPr kumimoji="0" lang="pl-PL" sz="800" b="0" i="0" u="none" strike="noStrike" cap="none" normalizeH="0" baseline="0" dirty="0" smtClean="0">
                        <a:ln>
                          <a:noFill/>
                        </a:ln>
                        <a:solidFill>
                          <a:srgbClr val="002060"/>
                        </a:solidFill>
                        <a:effectLst/>
                        <a:latin typeface="Arial" pitchFamily="34" charset="0"/>
                        <a:ea typeface="Microsoft YaHei" panose="020B0503020204020204" pitchFamily="34" charset="-122"/>
                        <a:cs typeface="Arial"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i="0" u="none" strike="noStrike" cap="none" normalizeH="0" baseline="0" dirty="0" smtClean="0">
                          <a:ln>
                            <a:noFill/>
                          </a:ln>
                          <a:solidFill>
                            <a:schemeClr val="tx1"/>
                          </a:solidFill>
                          <a:effectLst/>
                          <a:latin typeface="Arial" pitchFamily="34" charset="0"/>
                          <a:ea typeface="Microsoft YaHei" panose="020B0503020204020204" pitchFamily="34" charset="-122"/>
                          <a:cs typeface="Arial" pitchFamily="34" charset="0"/>
                        </a:rPr>
                        <a:t>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lvl1pPr>
                        <a:lnSpc>
                          <a:spcPct val="92000"/>
                        </a:lnSpc>
                        <a:spcAft>
                          <a:spcPts val="1425"/>
                        </a:spcAft>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tabLst>
                          <a:tab pos="723900" algn="l"/>
                          <a:tab pos="1447800" algn="l"/>
                          <a:tab pos="2171700" algn="l"/>
                          <a:tab pos="2895600" algn="l"/>
                          <a:tab pos="3619500" algn="l"/>
                          <a:tab pos="4343400" algn="l"/>
                          <a:tab pos="5067300" algn="l"/>
                          <a:tab pos="5791200" algn="l"/>
                          <a:tab pos="6515100" algn="l"/>
                          <a:tab pos="7239000" algn="l"/>
                        </a:tabLst>
                        <a:defRPr sz="16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fontAlgn="base">
                        <a:lnSpc>
                          <a:spcPct val="9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 Żebractwo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u="none" strike="noStrike" cap="none" normalizeH="0" baseline="0" dirty="0" smtClean="0">
                          <a:ln>
                            <a:noFill/>
                          </a:ln>
                          <a:solidFill>
                            <a:schemeClr val="tx1"/>
                          </a:solidFill>
                          <a:effectLst/>
                          <a:latin typeface="Arial" pitchFamily="34" charset="0"/>
                          <a:cs typeface="Arial" pitchFamily="34"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802">
                <a:tc>
                  <a:txBody>
                    <a:bodyPr/>
                    <a:lstStyle/>
                    <a:p>
                      <a:pPr marL="0" marR="0" lvl="0" indent="0" algn="l"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u="none" strike="noStrike" cap="none" normalizeH="0" baseline="0" dirty="0" smtClean="0">
                          <a:ln>
                            <a:noFill/>
                          </a:ln>
                          <a:solidFill>
                            <a:srgbClr val="002060"/>
                          </a:solidFill>
                          <a:effectLst/>
                          <a:latin typeface="Arial" pitchFamily="34" charset="0"/>
                          <a:cs typeface="Arial" pitchFamily="34" charset="0"/>
                        </a:rPr>
                        <a:t>SUMA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9263" rtl="0" eaLnBrk="1" fontAlgn="base" latinLnBrk="0" hangingPunct="1">
                        <a:lnSpc>
                          <a:spcPct val="102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pPr>
                      <a:r>
                        <a:rPr kumimoji="0" lang="pl-PL" sz="800" b="0" u="none" strike="noStrike" cap="none" normalizeH="0" baseline="0" dirty="0" smtClean="0">
                          <a:ln>
                            <a:noFill/>
                          </a:ln>
                          <a:solidFill>
                            <a:schemeClr val="tx1"/>
                          </a:solidFill>
                          <a:effectLst/>
                          <a:latin typeface="Arial" pitchFamily="34" charset="0"/>
                          <a:cs typeface="Arial" pitchFamily="34" charset="0"/>
                        </a:rPr>
                        <a:t>1142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pl-PL" sz="800" b="1" strike="noStrike" spc="-1" dirty="0">
                          <a:solidFill>
                            <a:srgbClr val="C00000"/>
                          </a:solidFill>
                          <a:latin typeface="Arial"/>
                        </a:rPr>
                        <a:t>1270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Krajowa Mapa Zagrożeń Bezpieczeństwa</a:t>
            </a:r>
            <a:endParaRPr kumimoji="0" lang="pl-PL"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6" name="Prostokąt 5"/>
          <p:cNvSpPr/>
          <p:nvPr/>
        </p:nvSpPr>
        <p:spPr>
          <a:xfrm>
            <a:off x="0" y="1142984"/>
            <a:ext cx="1643074" cy="2862322"/>
          </a:xfrm>
          <a:prstGeom prst="rect">
            <a:avLst/>
          </a:prstGeom>
        </p:spPr>
        <p:txBody>
          <a:bodyPr wrap="square">
            <a:spAutoFit/>
          </a:bodyPr>
          <a:lstStyle/>
          <a:p>
            <a:pPr algn="ctr">
              <a:buNone/>
            </a:pPr>
            <a:endParaRPr lang="pl-PL" b="1" u="sng" dirty="0" smtClean="0">
              <a:solidFill>
                <a:srgbClr val="C00000"/>
              </a:solidFill>
            </a:endParaRPr>
          </a:p>
          <a:p>
            <a:pPr algn="ctr">
              <a:buNone/>
            </a:pPr>
            <a:endParaRPr lang="pl-PL" b="1" u="sng" dirty="0" smtClean="0">
              <a:solidFill>
                <a:srgbClr val="C00000"/>
              </a:solidFill>
            </a:endParaRPr>
          </a:p>
          <a:p>
            <a:pPr algn="ctr">
              <a:buNone/>
            </a:pPr>
            <a:endParaRPr lang="pl-PL" b="1" u="sng" dirty="0" smtClean="0">
              <a:solidFill>
                <a:srgbClr val="C00000"/>
              </a:solidFill>
            </a:endParaRPr>
          </a:p>
          <a:p>
            <a:pPr algn="ctr">
              <a:buNone/>
            </a:pPr>
            <a:endParaRPr lang="pl-PL" b="1" u="sng" dirty="0" smtClean="0">
              <a:solidFill>
                <a:srgbClr val="C00000"/>
              </a:solidFill>
            </a:endParaRPr>
          </a:p>
          <a:p>
            <a:pPr algn="ctr">
              <a:buNone/>
            </a:pPr>
            <a:r>
              <a:rPr lang="pl-PL" b="1" u="sng" dirty="0" smtClean="0">
                <a:solidFill>
                  <a:srgbClr val="C00000"/>
                </a:solidFill>
              </a:rPr>
              <a:t>Bartoszyce </a:t>
            </a:r>
            <a:r>
              <a:rPr lang="pl-PL" b="1" u="sng" spc="-1" dirty="0" smtClean="0">
                <a:solidFill>
                  <a:srgbClr val="C00000"/>
                </a:solidFill>
                <a:ea typeface="DejaVu Sans"/>
              </a:rPr>
              <a:t>– 1270</a:t>
            </a:r>
          </a:p>
          <a:p>
            <a:pPr algn="ctr">
              <a:buNone/>
            </a:pPr>
            <a:r>
              <a:rPr lang="pl-PL" b="1" u="sng" dirty="0" smtClean="0">
                <a:solidFill>
                  <a:srgbClr val="C00000"/>
                </a:solidFill>
              </a:rPr>
              <a:t>zgłoszenia,</a:t>
            </a:r>
          </a:p>
          <a:p>
            <a:pPr algn="ctr">
              <a:buNone/>
            </a:pPr>
            <a:r>
              <a:rPr lang="pl-PL" b="1" u="sng" dirty="0" smtClean="0">
                <a:solidFill>
                  <a:srgbClr val="C00000"/>
                </a:solidFill>
              </a:rPr>
              <a:t>z czego potwierdzono </a:t>
            </a:r>
            <a:br>
              <a:rPr lang="pl-PL" b="1" u="sng" dirty="0" smtClean="0">
                <a:solidFill>
                  <a:srgbClr val="C00000"/>
                </a:solidFill>
              </a:rPr>
            </a:br>
            <a:r>
              <a:rPr lang="pl-PL" b="1" u="sng" dirty="0" smtClean="0">
                <a:solidFill>
                  <a:srgbClr val="C00000"/>
                </a:solidFill>
              </a:rPr>
              <a:t>tj. 30  %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000108"/>
            <a:ext cx="8229600" cy="5126055"/>
          </a:xfrm>
        </p:spPr>
        <p:txBody>
          <a:bodyPr/>
          <a:lstStyle/>
          <a:p>
            <a:pPr>
              <a:buFont typeface="Wingdings" pitchFamily="2" charset="2"/>
              <a:buChar char="Ø"/>
            </a:pPr>
            <a:r>
              <a:rPr lang="pl-PL" b="1" dirty="0" smtClean="0">
                <a:solidFill>
                  <a:srgbClr val="C00000"/>
                </a:solidFill>
              </a:rPr>
              <a:t>100 000 zł </a:t>
            </a:r>
          </a:p>
          <a:p>
            <a:pPr>
              <a:buNone/>
            </a:pPr>
            <a:r>
              <a:rPr lang="pl-PL" b="1" dirty="0" smtClean="0">
                <a:solidFill>
                  <a:srgbClr val="C00000"/>
                </a:solidFill>
              </a:rPr>
              <a:t>   Dzięki czeku zakupiono  nieoznakowany radiowóz w programie 50/</a:t>
            </a:r>
            <a:r>
              <a:rPr lang="pl-PL" b="1" dirty="0" err="1" smtClean="0">
                <a:solidFill>
                  <a:srgbClr val="C00000"/>
                </a:solidFill>
              </a:rPr>
              <a:t>50</a:t>
            </a:r>
            <a:r>
              <a:rPr lang="pl-PL" b="1" dirty="0" smtClean="0">
                <a:solidFill>
                  <a:srgbClr val="C00000"/>
                </a:solidFill>
              </a:rPr>
              <a:t> i 2 repliki broni palnej </a:t>
            </a:r>
          </a:p>
          <a:p>
            <a:pPr>
              <a:buNone/>
            </a:pPr>
            <a:endParaRPr lang="pl-PL" b="1" dirty="0" smtClean="0">
              <a:solidFill>
                <a:srgbClr val="C00000"/>
              </a:solidFill>
            </a:endParaRPr>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Uzyskane</a:t>
            </a:r>
            <a:r>
              <a:rPr kumimoji="0" lang="pl-PL" sz="2400" b="1" i="0" u="none" strike="noStrike" kern="1200" cap="none" spc="0" normalizeH="0" noProof="0" dirty="0" smtClean="0">
                <a:ln>
                  <a:noFill/>
                </a:ln>
                <a:solidFill>
                  <a:schemeClr val="bg1"/>
                </a:solidFill>
                <a:effectLst/>
                <a:uLnTx/>
                <a:uFillTx/>
                <a:latin typeface="+mn-lt"/>
                <a:ea typeface="+mn-ea"/>
                <a:cs typeface="+mn-cs"/>
              </a:rPr>
              <a:t> wsparcie finansowe od samorządów </a:t>
            </a:r>
          </a:p>
        </p:txBody>
      </p:sp>
      <p:graphicFrame>
        <p:nvGraphicFramePr>
          <p:cNvPr id="6" name="Tabela 5"/>
          <p:cNvGraphicFramePr>
            <a:graphicFrameLocks noGrp="1"/>
          </p:cNvGraphicFramePr>
          <p:nvPr/>
        </p:nvGraphicFramePr>
        <p:xfrm>
          <a:off x="857224" y="3286122"/>
          <a:ext cx="7239008" cy="2357456"/>
        </p:xfrm>
        <a:graphic>
          <a:graphicData uri="http://schemas.openxmlformats.org/drawingml/2006/table">
            <a:tbl>
              <a:tblPr firstRow="1" bandRow="1">
                <a:tableStyleId>{5C22544A-7EE6-4342-B048-85BDC9FD1C3A}</a:tableStyleId>
              </a:tblPr>
              <a:tblGrid>
                <a:gridCol w="4143404"/>
                <a:gridCol w="3095604"/>
              </a:tblGrid>
              <a:tr h="589364">
                <a:tc>
                  <a:txBody>
                    <a:bodyPr/>
                    <a:lstStyle/>
                    <a:p>
                      <a:pPr algn="ctr"/>
                      <a:r>
                        <a:rPr lang="pl-PL" dirty="0" smtClean="0"/>
                        <a:t>SAMORZĄD</a:t>
                      </a:r>
                      <a:endParaRPr lang="pl-PL" dirty="0"/>
                    </a:p>
                  </a:txBody>
                  <a:tcPr/>
                </a:tc>
                <a:tc>
                  <a:txBody>
                    <a:bodyPr/>
                    <a:lstStyle/>
                    <a:p>
                      <a:pPr algn="ctr"/>
                      <a:r>
                        <a:rPr lang="pl-PL" dirty="0" smtClean="0"/>
                        <a:t>KWOTA </a:t>
                      </a:r>
                      <a:endParaRPr lang="pl-PL" dirty="0"/>
                    </a:p>
                  </a:txBody>
                  <a:tcPr/>
                </a:tc>
              </a:tr>
              <a:tr h="589364">
                <a:tc>
                  <a:txBody>
                    <a:bodyPr/>
                    <a:lstStyle/>
                    <a:p>
                      <a:pPr algn="l"/>
                      <a:r>
                        <a:rPr lang="pl-PL" dirty="0" smtClean="0"/>
                        <a:t>Gmina Górowo Iławeckie </a:t>
                      </a:r>
                      <a:endParaRPr lang="pl-PL" dirty="0"/>
                    </a:p>
                  </a:txBody>
                  <a:tcPr/>
                </a:tc>
                <a:tc>
                  <a:txBody>
                    <a:bodyPr/>
                    <a:lstStyle/>
                    <a:p>
                      <a:pPr algn="ctr"/>
                      <a:r>
                        <a:rPr lang="pl-PL" dirty="0" smtClean="0"/>
                        <a:t>40</a:t>
                      </a:r>
                      <a:r>
                        <a:rPr lang="pl-PL" baseline="0" dirty="0" smtClean="0"/>
                        <a:t> 000 </a:t>
                      </a:r>
                      <a:r>
                        <a:rPr lang="pl-PL" dirty="0" smtClean="0"/>
                        <a:t>zł</a:t>
                      </a:r>
                      <a:endParaRPr lang="pl-PL" dirty="0"/>
                    </a:p>
                  </a:txBody>
                  <a:tcPr/>
                </a:tc>
              </a:tr>
              <a:tr h="589364">
                <a:tc>
                  <a:txBody>
                    <a:bodyPr/>
                    <a:lstStyle/>
                    <a:p>
                      <a:pPr algn="l"/>
                      <a:r>
                        <a:rPr lang="pl-PL" dirty="0" smtClean="0"/>
                        <a:t>Gmina</a:t>
                      </a:r>
                      <a:r>
                        <a:rPr lang="pl-PL" baseline="0" dirty="0" smtClean="0"/>
                        <a:t> </a:t>
                      </a:r>
                      <a:r>
                        <a:rPr lang="pl-PL" dirty="0" smtClean="0"/>
                        <a:t>Bartoszyce</a:t>
                      </a:r>
                      <a:endParaRPr lang="pl-PL" dirty="0"/>
                    </a:p>
                  </a:txBody>
                  <a:tcPr/>
                </a:tc>
                <a:tc>
                  <a:txBody>
                    <a:bodyPr/>
                    <a:lstStyle/>
                    <a:p>
                      <a:pPr algn="ctr"/>
                      <a:r>
                        <a:rPr lang="pl-PL" dirty="0" smtClean="0"/>
                        <a:t>30 000 zł</a:t>
                      </a:r>
                      <a:endParaRPr lang="pl-PL" dirty="0"/>
                    </a:p>
                  </a:txBody>
                  <a:tcPr/>
                </a:tc>
              </a:tr>
              <a:tr h="589364">
                <a:tc>
                  <a:txBody>
                    <a:bodyPr/>
                    <a:lstStyle/>
                    <a:p>
                      <a:pPr algn="l"/>
                      <a:r>
                        <a:rPr lang="pl-PL" dirty="0" smtClean="0"/>
                        <a:t>Starostwo Powiatowe w Bartoszycach  </a:t>
                      </a:r>
                      <a:endParaRPr lang="pl-PL" dirty="0"/>
                    </a:p>
                  </a:txBody>
                  <a:tcPr/>
                </a:tc>
                <a:tc>
                  <a:txBody>
                    <a:bodyPr/>
                    <a:lstStyle/>
                    <a:p>
                      <a:pPr algn="ctr"/>
                      <a:r>
                        <a:rPr lang="pl-PL" dirty="0" smtClean="0"/>
                        <a:t>30 000 zł</a:t>
                      </a:r>
                      <a:endParaRPr lang="pl-PL" dirty="0"/>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descr="20260209_120748.jpg"/>
          <p:cNvPicPr>
            <a:picLocks noGrp="1" noChangeAspect="1"/>
          </p:cNvPicPr>
          <p:nvPr>
            <p:ph idx="1"/>
          </p:nvPr>
        </p:nvPicPr>
        <p:blipFill>
          <a:blip r:embed="rId2" cstate="print"/>
          <a:stretch>
            <a:fillRect/>
          </a:stretch>
        </p:blipFill>
        <p:spPr>
          <a:xfrm>
            <a:off x="1426737" y="1600200"/>
            <a:ext cx="6290526" cy="4525963"/>
          </a:xfrm>
          <a:prstGeom prst="rect">
            <a:avLst/>
          </a:prstGeom>
          <a:ln>
            <a:noFill/>
          </a:ln>
          <a:effectLst>
            <a:outerShdw blurRad="292100" dist="139700" dir="2700000" algn="tl" rotWithShape="0">
              <a:srgbClr val="333333">
                <a:alpha val="65000"/>
              </a:srgbClr>
            </a:outerShdw>
          </a:effectLst>
        </p:spPr>
      </p:pic>
      <p:pic>
        <p:nvPicPr>
          <p:cNvPr id="4" name="Obraz 3"/>
          <p:cNvPicPr>
            <a:picLocks noChangeAspect="1" noChangeArrowheads="1"/>
          </p:cNvPicPr>
          <p:nvPr/>
        </p:nvPicPr>
        <p:blipFill>
          <a:blip r:embed="rId3"/>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Uzyskane</a:t>
            </a:r>
            <a:r>
              <a:rPr kumimoji="0" lang="pl-PL" sz="2400" b="1" i="0" u="none" strike="noStrike" kern="1200" cap="none" spc="0" normalizeH="0" noProof="0" dirty="0" smtClean="0">
                <a:ln>
                  <a:noFill/>
                </a:ln>
                <a:solidFill>
                  <a:schemeClr val="bg1"/>
                </a:solidFill>
                <a:effectLst/>
                <a:uLnTx/>
                <a:uFillTx/>
                <a:latin typeface="+mn-lt"/>
                <a:ea typeface="+mn-ea"/>
                <a:cs typeface="+mn-cs"/>
              </a:rPr>
              <a:t> wsparcie finansowe od samorządów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85786" y="1142984"/>
            <a:ext cx="7715304" cy="642942"/>
          </a:xfrm>
        </p:spPr>
        <p:txBody>
          <a:bodyPr/>
          <a:lstStyle/>
          <a:p>
            <a:pPr>
              <a:buNone/>
            </a:pPr>
            <a:r>
              <a:rPr lang="pl-PL" dirty="0" smtClean="0"/>
              <a:t>Replika broni palnej do celów treningowych </a:t>
            </a:r>
            <a:endParaRPr lang="pl-PL" dirty="0"/>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smtClean="0">
                <a:ln>
                  <a:noFill/>
                </a:ln>
                <a:solidFill>
                  <a:schemeClr val="bg1"/>
                </a:solidFill>
                <a:effectLst/>
                <a:uLnTx/>
                <a:uFillTx/>
                <a:latin typeface="+mn-lt"/>
                <a:ea typeface="+mn-ea"/>
                <a:cs typeface="+mn-cs"/>
              </a:rPr>
              <a:t>Uzyskane wsparcie finansowe od samorządów </a:t>
            </a:r>
            <a:endParaRPr kumimoji="0" lang="pl-PL" sz="2400" b="1"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1026" name="Picture 2" descr="C:\Users\Martónia\Downloads\IMG-20260206-WA0002.jpg"/>
          <p:cNvPicPr>
            <a:picLocks noChangeAspect="1" noChangeArrowheads="1"/>
          </p:cNvPicPr>
          <p:nvPr/>
        </p:nvPicPr>
        <p:blipFill>
          <a:blip r:embed="rId3" cstate="print"/>
          <a:srcRect/>
          <a:stretch>
            <a:fillRect/>
          </a:stretch>
        </p:blipFill>
        <p:spPr bwMode="auto">
          <a:xfrm>
            <a:off x="3357554" y="2214554"/>
            <a:ext cx="2700000" cy="3600000"/>
          </a:xfrm>
          <a:prstGeom prst="rect">
            <a:avLst/>
          </a:prstGeom>
          <a:noFill/>
        </p:spPr>
      </p:pic>
      <p:pic>
        <p:nvPicPr>
          <p:cNvPr id="1027" name="Picture 3" descr="C:\Users\Martónia\Downloads\IMG-20260206-WA0006.jpg"/>
          <p:cNvPicPr>
            <a:picLocks noChangeAspect="1" noChangeArrowheads="1"/>
          </p:cNvPicPr>
          <p:nvPr/>
        </p:nvPicPr>
        <p:blipFill>
          <a:blip r:embed="rId4" cstate="print"/>
          <a:srcRect/>
          <a:stretch>
            <a:fillRect/>
          </a:stretch>
        </p:blipFill>
        <p:spPr bwMode="auto">
          <a:xfrm>
            <a:off x="214282" y="2214554"/>
            <a:ext cx="2700000" cy="3600000"/>
          </a:xfrm>
          <a:prstGeom prst="rect">
            <a:avLst/>
          </a:prstGeom>
          <a:noFill/>
        </p:spPr>
      </p:pic>
      <p:pic>
        <p:nvPicPr>
          <p:cNvPr id="1028" name="Picture 4" descr="C:\Users\Martónia\Downloads\IMG-20260206-WA0003.jpg"/>
          <p:cNvPicPr>
            <a:picLocks noChangeAspect="1" noChangeArrowheads="1"/>
          </p:cNvPicPr>
          <p:nvPr/>
        </p:nvPicPr>
        <p:blipFill>
          <a:blip r:embed="rId5" cstate="print"/>
          <a:srcRect/>
          <a:stretch>
            <a:fillRect/>
          </a:stretch>
        </p:blipFill>
        <p:spPr bwMode="auto">
          <a:xfrm>
            <a:off x="6286512" y="2214554"/>
            <a:ext cx="2700000" cy="3600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14282" y="1000108"/>
            <a:ext cx="8515352" cy="857256"/>
          </a:xfrm>
        </p:spPr>
        <p:txBody>
          <a:bodyPr>
            <a:normAutofit fontScale="70000" lnSpcReduction="20000"/>
          </a:bodyPr>
          <a:lstStyle/>
          <a:p>
            <a:pPr>
              <a:buNone/>
            </a:pPr>
            <a:r>
              <a:rPr lang="pl-PL" dirty="0" smtClean="0">
                <a:solidFill>
                  <a:srgbClr val="002060"/>
                </a:solidFill>
              </a:rPr>
              <a:t>Samorząd Miasta i Gminy Sępopol ufundował i przekazał policjantom z Posterunku Policji w Sępopolu profesjonalne apteczki osobiste. </a:t>
            </a:r>
            <a:endParaRPr lang="pl-PL" dirty="0">
              <a:solidFill>
                <a:srgbClr val="002060"/>
              </a:solidFill>
            </a:endParaRPr>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Uzyskane</a:t>
            </a:r>
            <a:r>
              <a:rPr kumimoji="0" lang="pl-PL" sz="2400" b="1" i="0" u="none" strike="noStrike" kern="1200" cap="none" spc="0" normalizeH="0" noProof="0" dirty="0" smtClean="0">
                <a:ln>
                  <a:noFill/>
                </a:ln>
                <a:solidFill>
                  <a:schemeClr val="bg1"/>
                </a:solidFill>
                <a:effectLst/>
                <a:uLnTx/>
                <a:uFillTx/>
                <a:latin typeface="+mn-lt"/>
                <a:ea typeface="+mn-ea"/>
                <a:cs typeface="+mn-cs"/>
              </a:rPr>
              <a:t> wsparcie finansowe od samorządów </a:t>
            </a:r>
          </a:p>
        </p:txBody>
      </p:sp>
      <p:pic>
        <p:nvPicPr>
          <p:cNvPr id="50178" name="Picture 2" descr="C:\Users\Martónia\Downloads\480921440_122218782962225716_5386826648302539540_n.jpg"/>
          <p:cNvPicPr>
            <a:picLocks noChangeAspect="1" noChangeArrowheads="1"/>
          </p:cNvPicPr>
          <p:nvPr/>
        </p:nvPicPr>
        <p:blipFill>
          <a:blip r:embed="rId3"/>
          <a:srcRect/>
          <a:stretch>
            <a:fillRect/>
          </a:stretch>
        </p:blipFill>
        <p:spPr bwMode="auto">
          <a:xfrm>
            <a:off x="1214414" y="1785926"/>
            <a:ext cx="6432000" cy="4824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Nowy radiowóz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pic>
        <p:nvPicPr>
          <p:cNvPr id="8" name="Symbol zastępczy zawartości 7" descr="20260209_121322.jpg"/>
          <p:cNvPicPr>
            <a:picLocks noGrp="1" noChangeAspect="1"/>
          </p:cNvPicPr>
          <p:nvPr>
            <p:ph idx="1"/>
          </p:nvPr>
        </p:nvPicPr>
        <p:blipFill>
          <a:blip r:embed="rId3" cstate="print"/>
          <a:stretch>
            <a:fillRect/>
          </a:stretch>
        </p:blipFill>
        <p:spPr>
          <a:xfrm>
            <a:off x="1448844" y="1600200"/>
            <a:ext cx="6246311" cy="45259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2844" y="928670"/>
            <a:ext cx="8858280" cy="3429024"/>
          </a:xfrm>
        </p:spPr>
        <p:txBody>
          <a:bodyPr>
            <a:normAutofit fontScale="25000" lnSpcReduction="20000"/>
          </a:bodyPr>
          <a:lstStyle/>
          <a:p>
            <a:pPr algn="just"/>
            <a:r>
              <a:rPr lang="pl-PL" sz="8000" dirty="0" smtClean="0"/>
              <a:t>We wrześniu 2025 roku, policjanci z drogówki pilnie interweniowali w związku z informacją o mężczyźnie, który był w kryzysie emocjonalnym. Nie było wiadomo, gdzie jest mężczyzna. Okazało się, że potrzebujący pomocy może przebywać w jednej z miejscowości w gminie Sępopol. Tam alarmowo pojechali policjanci z drogówki mł. asp. Mateusz Szydłowski i sierż. Gabriela </a:t>
            </a:r>
            <a:r>
              <a:rPr lang="pl-PL" sz="8000" dirty="0" err="1" smtClean="0"/>
              <a:t>Łaniewska</a:t>
            </a:r>
            <a:r>
              <a:rPr lang="pl-PL" sz="8000" dirty="0" smtClean="0"/>
              <a:t>. Rodzina mężczyzny nie miała pojęcia o jego zamiarach i nie wiedziała, gdzie poszedł. Nie było czasu do stracenia. Policjanci z bliskim 56-latka rozpoczęli poszukiwania. W jednym z budynków na posesji, w ostatniej chwili znaleźli mężczyznę. Szybka i odpowiednia reakcja policjantów uratowała życie 56-latka. Mężczyzna trafił pod opiekę lekarzy. To była kolejna interwencja mł. asp. Mateusza Szydłowskiego i sierż. Gabrieli </a:t>
            </a:r>
            <a:r>
              <a:rPr lang="pl-PL" sz="8000" dirty="0" err="1" smtClean="0"/>
              <a:t>Łaniewskiej</a:t>
            </a:r>
            <a:r>
              <a:rPr lang="pl-PL" sz="8000" dirty="0" smtClean="0"/>
              <a:t>, podczas której uratowali życie człowieka. W grudniu 2024 r., reanimowali mężczyznę, który przewrócił się na ulicy i przestał oddychać. </a:t>
            </a:r>
          </a:p>
          <a:p>
            <a:pPr>
              <a:buNone/>
            </a:pPr>
            <a:endParaRPr lang="pl-PL" dirty="0"/>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Uratowali życie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pic>
        <p:nvPicPr>
          <p:cNvPr id="1027" name="Picture 3" descr="C:\Users\Martónia\Downloads\547006884_122258557382225716_4759605475606932871_n.jpg"/>
          <p:cNvPicPr>
            <a:picLocks noChangeAspect="1" noChangeArrowheads="1"/>
          </p:cNvPicPr>
          <p:nvPr/>
        </p:nvPicPr>
        <p:blipFill>
          <a:blip r:embed="rId3"/>
          <a:srcRect/>
          <a:stretch>
            <a:fillRect/>
          </a:stretch>
        </p:blipFill>
        <p:spPr bwMode="auto">
          <a:xfrm>
            <a:off x="1857356" y="3978000"/>
            <a:ext cx="4523509" cy="2808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285984" y="0"/>
            <a:ext cx="6858016"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Uratowali życie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sp>
        <p:nvSpPr>
          <p:cNvPr id="7" name="Symbol zastępczy zawartości 6"/>
          <p:cNvSpPr>
            <a:spLocks noGrp="1"/>
          </p:cNvSpPr>
          <p:nvPr>
            <p:ph idx="1"/>
          </p:nvPr>
        </p:nvSpPr>
        <p:spPr>
          <a:xfrm>
            <a:off x="142844" y="928671"/>
            <a:ext cx="8786874" cy="2286016"/>
          </a:xfrm>
        </p:spPr>
        <p:txBody>
          <a:bodyPr>
            <a:noAutofit/>
          </a:bodyPr>
          <a:lstStyle/>
          <a:p>
            <a:pPr algn="just"/>
            <a:r>
              <a:rPr lang="pl-PL" sz="2000" dirty="0" smtClean="0"/>
              <a:t>Szybka i prawidłowa reakcja, to podstawa, by skutecznie pomagać osobom w kryzysie emocjonalnym. Szczęśliwie nastolatka z Bartoszyc otrzymała wsparcie na czas. O tym, że potrzebuje pomocy policjanci z Bartoszyc dowiedzieli się od pracownika Konsulatu Generalnego Stanów Zjednoczonych Ameryki w Krakowie. To tam zadzwonił obywatel USA alarmując o konieczności szybkiej pomocy swojej koleżance z Polski. Zdecydowane, profesjonale, trafne i szybkie działanie Oficera Dyżurnego Komendy Powiatowej Policji w Bartoszycach pozwoliło dotrzeć do nastolatki w kilka minut. Dziewczyna trafiła pod opiekę lekarzy.</a:t>
            </a:r>
            <a:endParaRPr lang="pl-PL" sz="2000" dirty="0"/>
          </a:p>
        </p:txBody>
      </p:sp>
      <p:pic>
        <p:nvPicPr>
          <p:cNvPr id="1026" name="Picture 2" descr="C:\Users\Martónia\Downloads\1-456914 (1).jpg"/>
          <p:cNvPicPr>
            <a:picLocks noChangeAspect="1" noChangeArrowheads="1"/>
          </p:cNvPicPr>
          <p:nvPr/>
        </p:nvPicPr>
        <p:blipFill>
          <a:blip r:embed="rId3"/>
          <a:srcRect/>
          <a:stretch>
            <a:fillRect/>
          </a:stretch>
        </p:blipFill>
        <p:spPr bwMode="auto">
          <a:xfrm>
            <a:off x="2214546" y="3429000"/>
            <a:ext cx="5186595" cy="3240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0" y="1714488"/>
            <a:ext cx="3214678" cy="3714776"/>
          </a:xfrm>
        </p:spPr>
        <p:txBody>
          <a:bodyPr/>
          <a:lstStyle/>
          <a:p>
            <a:pPr>
              <a:buNone/>
            </a:pPr>
            <a:r>
              <a:rPr lang="pl-PL" dirty="0" smtClean="0"/>
              <a:t>	W 2025 roku odbyło się </a:t>
            </a:r>
            <a:br>
              <a:rPr lang="pl-PL" dirty="0" smtClean="0"/>
            </a:br>
            <a:r>
              <a:rPr lang="pl-PL" b="1" dirty="0" smtClean="0">
                <a:solidFill>
                  <a:srgbClr val="C00000"/>
                </a:solidFill>
              </a:rPr>
              <a:t>430</a:t>
            </a:r>
            <a:r>
              <a:rPr lang="pl-PL" b="1" dirty="0" smtClean="0"/>
              <a:t> </a:t>
            </a:r>
            <a:r>
              <a:rPr lang="pl-PL" dirty="0" smtClean="0"/>
              <a:t>spotkań </a:t>
            </a:r>
            <a:br>
              <a:rPr lang="pl-PL" dirty="0" smtClean="0"/>
            </a:br>
            <a:r>
              <a:rPr lang="pl-PL" dirty="0" smtClean="0"/>
              <a:t>profilaktycznych </a:t>
            </a:r>
            <a:endParaRPr lang="pl-PL" dirty="0"/>
          </a:p>
        </p:txBody>
      </p:sp>
      <p:pic>
        <p:nvPicPr>
          <p:cNvPr id="4" name="Obraz 3"/>
          <p:cNvPicPr>
            <a:picLocks noChangeAspect="1" noChangeArrowheads="1"/>
          </p:cNvPicPr>
          <p:nvPr/>
        </p:nvPicPr>
        <p:blipFill>
          <a:blip r:embed="rId2"/>
          <a:srcRect/>
          <a:stretch>
            <a:fillRect/>
          </a:stretch>
        </p:blipFill>
        <p:spPr bwMode="auto">
          <a:xfrm>
            <a:off x="0" y="0"/>
            <a:ext cx="2339975" cy="85723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6"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Działalność profilaktyczna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pic>
        <p:nvPicPr>
          <p:cNvPr id="13313" name="Picture 1" descr="C:\Users\Martónia\Downloads\583692998_122269136252225716_8847411477228825223_n.jpg"/>
          <p:cNvPicPr>
            <a:picLocks noChangeAspect="1" noChangeArrowheads="1"/>
          </p:cNvPicPr>
          <p:nvPr/>
        </p:nvPicPr>
        <p:blipFill>
          <a:blip r:embed="rId3" cstate="print"/>
          <a:srcRect/>
          <a:stretch>
            <a:fillRect/>
          </a:stretch>
        </p:blipFill>
        <p:spPr bwMode="auto">
          <a:xfrm>
            <a:off x="3071802" y="1428736"/>
            <a:ext cx="5905542" cy="442915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r>
              <a:rPr lang="pl-PL" dirty="0" smtClean="0"/>
              <a:t>	</a:t>
            </a:r>
            <a:endParaRPr lang="pl-PL" dirty="0"/>
          </a:p>
        </p:txBody>
      </p:sp>
      <p:pic>
        <p:nvPicPr>
          <p:cNvPr id="4" name="Obraz 3"/>
          <p:cNvPicPr>
            <a:picLocks noChangeAspect="1" noChangeArrowheads="1"/>
          </p:cNvPicPr>
          <p:nvPr/>
        </p:nvPicPr>
        <p:blipFill>
          <a:blip r:embed="rId2"/>
          <a:srcRect/>
          <a:stretch>
            <a:fillRect/>
          </a:stretch>
        </p:blipFill>
        <p:spPr bwMode="auto">
          <a:xfrm>
            <a:off x="0" y="0"/>
            <a:ext cx="2339975" cy="85723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Działalność profilaktyczna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pic>
        <p:nvPicPr>
          <p:cNvPr id="12291" name="Picture 3" descr="C:\Users\Martónia\Downloads\550658142_122260105394225716_490579466480585015_n.jpg"/>
          <p:cNvPicPr>
            <a:picLocks noChangeAspect="1" noChangeArrowheads="1"/>
          </p:cNvPicPr>
          <p:nvPr/>
        </p:nvPicPr>
        <p:blipFill>
          <a:blip r:embed="rId3" cstate="print"/>
          <a:srcRect/>
          <a:stretch>
            <a:fillRect/>
          </a:stretch>
        </p:blipFill>
        <p:spPr bwMode="auto">
          <a:xfrm>
            <a:off x="4643438" y="3429000"/>
            <a:ext cx="4368000" cy="3276000"/>
          </a:xfrm>
          <a:prstGeom prst="rect">
            <a:avLst/>
          </a:prstGeom>
          <a:ln>
            <a:noFill/>
          </a:ln>
          <a:effectLst>
            <a:outerShdw blurRad="292100" dist="139700" dir="2700000" algn="tl" rotWithShape="0">
              <a:srgbClr val="333333">
                <a:alpha val="65000"/>
              </a:srgbClr>
            </a:outerShdw>
          </a:effectLst>
        </p:spPr>
      </p:pic>
      <p:pic>
        <p:nvPicPr>
          <p:cNvPr id="13313" name="Picture 1" descr="C:\Users\Martónia\Downloads\504446243_122237937272225716_5073896925878813111_n.jpg"/>
          <p:cNvPicPr>
            <a:picLocks noChangeAspect="1" noChangeArrowheads="1"/>
          </p:cNvPicPr>
          <p:nvPr/>
        </p:nvPicPr>
        <p:blipFill>
          <a:blip r:embed="rId4"/>
          <a:srcRect/>
          <a:stretch>
            <a:fillRect/>
          </a:stretch>
        </p:blipFill>
        <p:spPr bwMode="auto">
          <a:xfrm>
            <a:off x="214282" y="1000108"/>
            <a:ext cx="4667283" cy="350046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5723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CustomShape 1"/>
          <p:cNvSpPr/>
          <p:nvPr/>
        </p:nvSpPr>
        <p:spPr>
          <a:xfrm>
            <a:off x="2285985" y="0"/>
            <a:ext cx="6856428" cy="857232"/>
          </a:xfrm>
          <a:prstGeom prst="rect">
            <a:avLst/>
          </a:prstGeom>
          <a:solidFill>
            <a:srgbClr val="002056"/>
          </a:solidFill>
          <a:ln>
            <a:noFill/>
          </a:ln>
          <a:effectLst>
            <a:glow rad="635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p:style>
        <p:txBody>
          <a:bodyPr/>
          <a:lstStyle/>
          <a:p>
            <a:pPr algn="ctr"/>
            <a:endParaRPr lang="pl-PL" b="1" dirty="0" smtClean="0">
              <a:solidFill>
                <a:schemeClr val="bg1"/>
              </a:solidFill>
            </a:endParaRPr>
          </a:p>
          <a:p>
            <a:pPr algn="ctr"/>
            <a:r>
              <a:rPr lang="pl-PL" sz="1600" b="1" dirty="0" smtClean="0">
                <a:solidFill>
                  <a:schemeClr val="bg1"/>
                </a:solidFill>
              </a:rPr>
              <a:t>Ocena zaangażowania Policji w pracę na rzecz bezpieczeństwa w RD </a:t>
            </a:r>
          </a:p>
        </p:txBody>
      </p:sp>
      <p:pic>
        <p:nvPicPr>
          <p:cNvPr id="6" name="Obraz 5"/>
          <p:cNvPicPr/>
          <p:nvPr/>
        </p:nvPicPr>
        <p:blipFill>
          <a:blip r:embed="rId3" cstate="print"/>
          <a:stretch>
            <a:fillRect/>
          </a:stretch>
        </p:blipFill>
        <p:spPr>
          <a:xfrm>
            <a:off x="3314673" y="1750399"/>
            <a:ext cx="5134203" cy="4687360"/>
          </a:xfrm>
          <a:prstGeom prst="rect">
            <a:avLst/>
          </a:prstGeom>
        </p:spPr>
      </p:pic>
      <p:sp>
        <p:nvSpPr>
          <p:cNvPr id="9" name="pole tekstowe 8">
            <a:extLst>
              <a:ext uri="{FF2B5EF4-FFF2-40B4-BE49-F238E27FC236}">
                <a16:creationId xmlns="" xmlns:a16="http://schemas.microsoft.com/office/drawing/2014/main" id="{0AB02C7C-9DE8-4651-8FDD-CEF658CE16D5}"/>
              </a:ext>
            </a:extLst>
          </p:cNvPr>
          <p:cNvSpPr txBox="1"/>
          <p:nvPr/>
        </p:nvSpPr>
        <p:spPr>
          <a:xfrm>
            <a:off x="214282" y="1000108"/>
            <a:ext cx="10125512" cy="646331"/>
          </a:xfrm>
          <a:prstGeom prst="rect">
            <a:avLst/>
          </a:prstGeom>
          <a:noFill/>
        </p:spPr>
        <p:txBody>
          <a:bodyPr wrap="square" rtlCol="0">
            <a:spAutoFit/>
          </a:bodyPr>
          <a:lstStyle/>
          <a:p>
            <a:r>
              <a:rPr lang="pl-PL" b="1" dirty="0"/>
              <a:t>Pozytywna ocena zaangażowania Policji w pracę na rzecz zapewnienia bezpieczeństwa </a:t>
            </a:r>
            <a:r>
              <a:rPr lang="pl-PL" b="1" dirty="0" smtClean="0"/>
              <a:t/>
            </a:r>
            <a:br>
              <a:rPr lang="pl-PL" b="1" dirty="0" smtClean="0"/>
            </a:br>
            <a:r>
              <a:rPr lang="pl-PL" b="1" dirty="0" smtClean="0"/>
              <a:t>w</a:t>
            </a:r>
            <a:r>
              <a:rPr lang="pl-PL" b="1" dirty="0"/>
              <a:t> ruchu drogowym </a:t>
            </a:r>
            <a:endParaRPr lang="pl-PL" dirty="0"/>
          </a:p>
        </p:txBody>
      </p:sp>
      <p:sp>
        <p:nvSpPr>
          <p:cNvPr id="10" name="Strzałka w dół 9"/>
          <p:cNvSpPr/>
          <p:nvPr/>
        </p:nvSpPr>
        <p:spPr>
          <a:xfrm rot="2433176">
            <a:off x="6886407" y="1549464"/>
            <a:ext cx="277057" cy="92512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trzałka w dół 10"/>
          <p:cNvSpPr/>
          <p:nvPr/>
        </p:nvSpPr>
        <p:spPr>
          <a:xfrm rot="17360786">
            <a:off x="2844105" y="5322081"/>
            <a:ext cx="277057" cy="92512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ole tekstowe 12">
            <a:extLst>
              <a:ext uri="{FF2B5EF4-FFF2-40B4-BE49-F238E27FC236}">
                <a16:creationId xmlns="" xmlns:a16="http://schemas.microsoft.com/office/drawing/2014/main" id="{D266B00C-B840-C054-0001-E79692691528}"/>
              </a:ext>
            </a:extLst>
          </p:cNvPr>
          <p:cNvSpPr txBox="1"/>
          <p:nvPr/>
        </p:nvSpPr>
        <p:spPr>
          <a:xfrm>
            <a:off x="357158" y="6357958"/>
            <a:ext cx="4450702" cy="276999"/>
          </a:xfrm>
          <a:prstGeom prst="rect">
            <a:avLst/>
          </a:prstGeom>
          <a:noFill/>
        </p:spPr>
        <p:txBody>
          <a:bodyPr wrap="square" rtlCol="0">
            <a:spAutoFit/>
          </a:bodyPr>
          <a:lstStyle/>
          <a:p>
            <a:r>
              <a:rPr lang="pl-PL" sz="1200" dirty="0"/>
              <a:t>Wyniki badania opinii społecznej w 2025 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lvl="0" algn="ctr">
              <a:spcBef>
                <a:spcPct val="0"/>
              </a:spcBef>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Działalność </a:t>
            </a:r>
            <a:r>
              <a:rPr lang="pl-PL" sz="2400" b="1" dirty="0" smtClean="0">
                <a:solidFill>
                  <a:schemeClr val="bg1"/>
                </a:solidFill>
              </a:rPr>
              <a:t>profilaktyczna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pic>
        <p:nvPicPr>
          <p:cNvPr id="5123" name="Picture 3" descr="C:\Users\Martónia\Downloads\profilaktyka111.jpg"/>
          <p:cNvPicPr>
            <a:picLocks noChangeAspect="1" noChangeArrowheads="1"/>
          </p:cNvPicPr>
          <p:nvPr/>
        </p:nvPicPr>
        <p:blipFill>
          <a:blip r:embed="rId3" cstate="print"/>
          <a:srcRect/>
          <a:stretch>
            <a:fillRect/>
          </a:stretch>
        </p:blipFill>
        <p:spPr bwMode="auto">
          <a:xfrm>
            <a:off x="5000628" y="4086000"/>
            <a:ext cx="3600000" cy="2700000"/>
          </a:xfrm>
          <a:prstGeom prst="rect">
            <a:avLst/>
          </a:prstGeom>
          <a:ln>
            <a:noFill/>
          </a:ln>
          <a:effectLst>
            <a:outerShdw blurRad="292100" dist="139700" dir="2700000" algn="tl" rotWithShape="0">
              <a:srgbClr val="333333">
                <a:alpha val="65000"/>
              </a:srgbClr>
            </a:outerShdw>
          </a:effectLst>
        </p:spPr>
      </p:pic>
      <p:pic>
        <p:nvPicPr>
          <p:cNvPr id="11265" name="Picture 1" descr="C:\Users\Martónia\Downloads\soszw5.jpg"/>
          <p:cNvPicPr>
            <a:picLocks noChangeAspect="1" noChangeArrowheads="1"/>
          </p:cNvPicPr>
          <p:nvPr/>
        </p:nvPicPr>
        <p:blipFill>
          <a:blip r:embed="rId4" cstate="print"/>
          <a:srcRect/>
          <a:stretch>
            <a:fillRect/>
          </a:stretch>
        </p:blipFill>
        <p:spPr bwMode="auto">
          <a:xfrm>
            <a:off x="142844" y="1785926"/>
            <a:ext cx="4512000" cy="3384000"/>
          </a:xfrm>
          <a:prstGeom prst="rect">
            <a:avLst/>
          </a:prstGeom>
          <a:ln>
            <a:noFill/>
          </a:ln>
          <a:effectLst>
            <a:outerShdw blurRad="292100" dist="139700" dir="2700000" algn="tl" rotWithShape="0">
              <a:srgbClr val="333333">
                <a:alpha val="65000"/>
              </a:srgbClr>
            </a:outerShdw>
          </a:effectLst>
        </p:spPr>
      </p:pic>
      <p:pic>
        <p:nvPicPr>
          <p:cNvPr id="11266" name="Picture 2" descr="C:\Users\Martónia\Downloads\wizyta dzieci 4.jpg"/>
          <p:cNvPicPr>
            <a:picLocks noChangeAspect="1" noChangeArrowheads="1"/>
          </p:cNvPicPr>
          <p:nvPr/>
        </p:nvPicPr>
        <p:blipFill>
          <a:blip r:embed="rId5"/>
          <a:srcRect/>
          <a:stretch>
            <a:fillRect/>
          </a:stretch>
        </p:blipFill>
        <p:spPr bwMode="auto">
          <a:xfrm>
            <a:off x="4714876" y="857232"/>
            <a:ext cx="4272000" cy="3204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Działalność profilaktyczna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pic>
        <p:nvPicPr>
          <p:cNvPr id="10242" name="Picture 2" descr="C:\Users\Martónia\Downloads\sosw6.jpg"/>
          <p:cNvPicPr>
            <a:picLocks noChangeAspect="1" noChangeArrowheads="1"/>
          </p:cNvPicPr>
          <p:nvPr/>
        </p:nvPicPr>
        <p:blipFill>
          <a:blip r:embed="rId3" cstate="print"/>
          <a:srcRect/>
          <a:stretch>
            <a:fillRect/>
          </a:stretch>
        </p:blipFill>
        <p:spPr bwMode="auto">
          <a:xfrm>
            <a:off x="3624000" y="1857364"/>
            <a:ext cx="5520000" cy="4140000"/>
          </a:xfrm>
          <a:prstGeom prst="rect">
            <a:avLst/>
          </a:prstGeom>
          <a:ln>
            <a:noFill/>
          </a:ln>
          <a:effectLst>
            <a:outerShdw blurRad="292100" dist="139700" dir="2700000" algn="tl" rotWithShape="0">
              <a:srgbClr val="333333">
                <a:alpha val="65000"/>
              </a:srgbClr>
            </a:outerShdw>
          </a:effectLst>
        </p:spPr>
      </p:pic>
      <p:pic>
        <p:nvPicPr>
          <p:cNvPr id="11265" name="Picture 1" descr="C:\Users\Martónia\Downloads\480913748_122213141786225716_8993855547367603713_n.jpg"/>
          <p:cNvPicPr>
            <a:picLocks noChangeAspect="1" noChangeArrowheads="1"/>
          </p:cNvPicPr>
          <p:nvPr/>
        </p:nvPicPr>
        <p:blipFill>
          <a:blip r:embed="rId4" cstate="print"/>
          <a:srcRect/>
          <a:stretch>
            <a:fillRect/>
          </a:stretch>
        </p:blipFill>
        <p:spPr bwMode="auto">
          <a:xfrm>
            <a:off x="142844" y="1357298"/>
            <a:ext cx="3632186" cy="4824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85984" y="0"/>
            <a:ext cx="6858016"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lvl="0" algn="ctr">
              <a:spcBef>
                <a:spcPct val="0"/>
              </a:spcBef>
              <a:defRPr/>
            </a:pPr>
            <a:r>
              <a:rPr lang="pl-PL" sz="2400" b="1" dirty="0" smtClean="0">
                <a:solidFill>
                  <a:schemeClr val="bg1"/>
                </a:solidFill>
              </a:rPr>
              <a:t>Promocja Zawodu Policjanta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targi pracy</a:t>
            </a:r>
            <a:r>
              <a:rPr kumimoji="0" lang="pl-PL" sz="2400" b="1" i="0" u="none" strike="noStrike" kern="1200" cap="none" spc="0" normalizeH="0" noProof="0" dirty="0" smtClean="0">
                <a:ln>
                  <a:noFill/>
                </a:ln>
                <a:solidFill>
                  <a:schemeClr val="bg1"/>
                </a:solidFill>
                <a:effectLst/>
                <a:uLnTx/>
                <a:uFillTx/>
                <a:latin typeface="+mn-lt"/>
                <a:ea typeface="+mn-ea"/>
                <a:cs typeface="+mn-cs"/>
              </a:rPr>
              <a:t> </a:t>
            </a:r>
          </a:p>
        </p:txBody>
      </p:sp>
      <p:pic>
        <p:nvPicPr>
          <p:cNvPr id="9217" name="Picture 1" descr="C:\Users\Martónia\Downloads\561640732_122265454322225716_8852875863397802572_n (1).jpg"/>
          <p:cNvPicPr>
            <a:picLocks noChangeAspect="1" noChangeArrowheads="1"/>
          </p:cNvPicPr>
          <p:nvPr/>
        </p:nvPicPr>
        <p:blipFill>
          <a:blip r:embed="rId3" cstate="print"/>
          <a:srcRect/>
          <a:stretch>
            <a:fillRect/>
          </a:stretch>
        </p:blipFill>
        <p:spPr bwMode="auto">
          <a:xfrm>
            <a:off x="4643438" y="892951"/>
            <a:ext cx="3982876" cy="2987157"/>
          </a:xfrm>
          <a:prstGeom prst="rect">
            <a:avLst/>
          </a:prstGeom>
          <a:ln>
            <a:noFill/>
          </a:ln>
          <a:effectLst>
            <a:outerShdw blurRad="292100" dist="139700" dir="2700000" algn="tl" rotWithShape="0">
              <a:srgbClr val="333333">
                <a:alpha val="65000"/>
              </a:srgbClr>
            </a:outerShdw>
          </a:effectLst>
        </p:spPr>
      </p:pic>
      <p:pic>
        <p:nvPicPr>
          <p:cNvPr id="3" name="Picture 2" descr="C:\Users\Martónia\Downloads\571101473_122265454352225716_2212785846540223682_n (1).jpg"/>
          <p:cNvPicPr>
            <a:picLocks noChangeAspect="1" noChangeArrowheads="1"/>
          </p:cNvPicPr>
          <p:nvPr/>
        </p:nvPicPr>
        <p:blipFill>
          <a:blip r:embed="rId4" cstate="print"/>
          <a:srcRect/>
          <a:stretch>
            <a:fillRect/>
          </a:stretch>
        </p:blipFill>
        <p:spPr bwMode="auto">
          <a:xfrm>
            <a:off x="285720" y="892951"/>
            <a:ext cx="3982876" cy="2987157"/>
          </a:xfrm>
          <a:prstGeom prst="rect">
            <a:avLst/>
          </a:prstGeom>
          <a:ln>
            <a:noFill/>
          </a:ln>
          <a:effectLst>
            <a:outerShdw blurRad="292100" dist="139700" dir="2700000" algn="tl" rotWithShape="0">
              <a:srgbClr val="333333">
                <a:alpha val="65000"/>
              </a:srgbClr>
            </a:outerShdw>
          </a:effectLst>
        </p:spPr>
      </p:pic>
      <p:pic>
        <p:nvPicPr>
          <p:cNvPr id="9219" name="Picture 3" descr="C:\Users\Martónia\Downloads\571206461_122265454436225716_7390827326344151873_n (1).jpg"/>
          <p:cNvPicPr>
            <a:picLocks noChangeAspect="1" noChangeArrowheads="1"/>
          </p:cNvPicPr>
          <p:nvPr/>
        </p:nvPicPr>
        <p:blipFill>
          <a:blip r:embed="rId5" cstate="print"/>
          <a:srcRect/>
          <a:stretch>
            <a:fillRect/>
          </a:stretch>
        </p:blipFill>
        <p:spPr bwMode="auto">
          <a:xfrm>
            <a:off x="2643174" y="4000504"/>
            <a:ext cx="3645752" cy="273431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428860" y="0"/>
            <a:ext cx="6715140"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lvl="0" algn="ctr">
              <a:spcBef>
                <a:spcPct val="0"/>
              </a:spcBef>
              <a:defRPr/>
            </a:pPr>
            <a:r>
              <a:rPr lang="pl-PL" sz="2400" b="1" dirty="0" smtClean="0">
                <a:solidFill>
                  <a:schemeClr val="bg1"/>
                </a:solidFill>
              </a:rPr>
              <a:t>Promocja Zawodu Policjanta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r>
              <a:rPr lang="pl-PL" sz="2400" b="1" dirty="0" smtClean="0">
                <a:solidFill>
                  <a:schemeClr val="bg1"/>
                </a:solidFill>
              </a:rPr>
              <a:t>dzień kandydata </a:t>
            </a:r>
            <a:r>
              <a:rPr kumimoji="0" lang="pl-PL" sz="2400" b="1" i="0" u="none" strike="noStrike" kern="1200" cap="none" spc="0" normalizeH="0" noProof="0" dirty="0" smtClean="0">
                <a:ln>
                  <a:noFill/>
                </a:ln>
                <a:solidFill>
                  <a:schemeClr val="bg1"/>
                </a:solidFill>
                <a:effectLst/>
                <a:uLnTx/>
                <a:uFillTx/>
                <a:latin typeface="+mn-lt"/>
                <a:ea typeface="+mn-ea"/>
                <a:cs typeface="+mn-cs"/>
              </a:rPr>
              <a:t> </a:t>
            </a:r>
          </a:p>
        </p:txBody>
      </p:sp>
      <p:pic>
        <p:nvPicPr>
          <p:cNvPr id="51202" name="Picture 2" descr="C:\Users\Martónia\Downloads\481247547_122214368642225716_7521548936555080825_n.jpg"/>
          <p:cNvPicPr>
            <a:picLocks noGrp="1" noChangeAspect="1" noChangeArrowheads="1"/>
          </p:cNvPicPr>
          <p:nvPr>
            <p:ph idx="1"/>
          </p:nvPr>
        </p:nvPicPr>
        <p:blipFill>
          <a:blip r:embed="rId3"/>
          <a:srcRect/>
          <a:stretch>
            <a:fillRect/>
          </a:stretch>
        </p:blipFill>
        <p:spPr bwMode="auto">
          <a:xfrm>
            <a:off x="5000628" y="2357430"/>
            <a:ext cx="3984000" cy="2988000"/>
          </a:xfrm>
          <a:prstGeom prst="rect">
            <a:avLst/>
          </a:prstGeom>
          <a:noFill/>
        </p:spPr>
      </p:pic>
      <p:pic>
        <p:nvPicPr>
          <p:cNvPr id="51203" name="Picture 3" descr="C:\Users\Martónia\Downloads\486952290_122220340124225716_8523756801121061369_n.jpg"/>
          <p:cNvPicPr>
            <a:picLocks noChangeAspect="1" noChangeArrowheads="1"/>
          </p:cNvPicPr>
          <p:nvPr/>
        </p:nvPicPr>
        <p:blipFill>
          <a:blip r:embed="rId4" cstate="print"/>
          <a:srcRect/>
          <a:stretch>
            <a:fillRect/>
          </a:stretch>
        </p:blipFill>
        <p:spPr bwMode="auto">
          <a:xfrm>
            <a:off x="142844" y="1928802"/>
            <a:ext cx="4800000" cy="3600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Warte uwagi </a:t>
            </a:r>
            <a:br>
              <a:rPr lang="pl-PL" sz="2400" b="1" dirty="0" smtClean="0">
                <a:solidFill>
                  <a:schemeClr val="bg1"/>
                </a:solidFill>
              </a:rPr>
            </a:br>
            <a:r>
              <a:rPr lang="pl-PL" sz="2400" b="1" dirty="0" smtClean="0">
                <a:solidFill>
                  <a:schemeClr val="bg1"/>
                </a:solidFill>
              </a:rPr>
              <a:t>styczeń 2025 r.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sp>
        <p:nvSpPr>
          <p:cNvPr id="9" name="Symbol zastępczy zawartości 8"/>
          <p:cNvSpPr>
            <a:spLocks noGrp="1"/>
          </p:cNvSpPr>
          <p:nvPr>
            <p:ph idx="1"/>
          </p:nvPr>
        </p:nvSpPr>
        <p:spPr>
          <a:xfrm>
            <a:off x="214282" y="1000108"/>
            <a:ext cx="8929718" cy="1571636"/>
          </a:xfrm>
        </p:spPr>
        <p:txBody>
          <a:bodyPr>
            <a:normAutofit fontScale="85000" lnSpcReduction="20000"/>
          </a:bodyPr>
          <a:lstStyle/>
          <a:p>
            <a:pPr>
              <a:buNone/>
            </a:pPr>
            <a:r>
              <a:rPr lang="pl-PL" dirty="0" smtClean="0"/>
              <a:t>	Noworoczny Turniej Charytatywny w Piłkę Siatkową z którego dochód przeznaczono na pomoc podopiecznym Placówki Opiekuńczo-Wychowawczej nr 1 im. J. Korczaka  w Bartoszycach. Uzyskana kwota: </a:t>
            </a:r>
            <a:r>
              <a:rPr lang="pl-PL" b="1" dirty="0" smtClean="0"/>
              <a:t>10 495 złotych.</a:t>
            </a:r>
            <a:endParaRPr lang="pl-PL" dirty="0" smtClean="0"/>
          </a:p>
          <a:p>
            <a:pPr algn="ctr">
              <a:buNone/>
            </a:pPr>
            <a:endParaRPr lang="pl-PL" dirty="0" smtClean="0"/>
          </a:p>
        </p:txBody>
      </p:sp>
      <p:pic>
        <p:nvPicPr>
          <p:cNvPr id="8193" name="Picture 1" descr="C:\Users\Martónia\Downloads\480503934_122210303126225716_3476841477578316981_n.jpg"/>
          <p:cNvPicPr>
            <a:picLocks noChangeAspect="1" noChangeArrowheads="1"/>
          </p:cNvPicPr>
          <p:nvPr/>
        </p:nvPicPr>
        <p:blipFill>
          <a:blip r:embed="rId3" cstate="print"/>
          <a:srcRect/>
          <a:stretch>
            <a:fillRect/>
          </a:stretch>
        </p:blipFill>
        <p:spPr bwMode="auto">
          <a:xfrm>
            <a:off x="357158" y="2643182"/>
            <a:ext cx="4857784" cy="3643338"/>
          </a:xfrm>
          <a:prstGeom prst="rect">
            <a:avLst/>
          </a:prstGeom>
          <a:noFill/>
        </p:spPr>
      </p:pic>
      <p:pic>
        <p:nvPicPr>
          <p:cNvPr id="8194" name="Picture 2" descr="C:\Users\Martónia\Downloads\480281264_122210242844225716_8731601679710040104_n.jpg"/>
          <p:cNvPicPr>
            <a:picLocks noChangeAspect="1" noChangeArrowheads="1"/>
          </p:cNvPicPr>
          <p:nvPr/>
        </p:nvPicPr>
        <p:blipFill>
          <a:blip r:embed="rId4" cstate="print"/>
          <a:srcRect/>
          <a:stretch>
            <a:fillRect/>
          </a:stretch>
        </p:blipFill>
        <p:spPr bwMode="auto">
          <a:xfrm>
            <a:off x="5500694" y="2857496"/>
            <a:ext cx="3462744" cy="2597058"/>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285984" y="0"/>
            <a:ext cx="6858016"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Warte uwagi </a:t>
            </a:r>
            <a:br>
              <a:rPr lang="pl-PL" sz="2400" b="1" dirty="0" smtClean="0">
                <a:solidFill>
                  <a:schemeClr val="bg1"/>
                </a:solidFill>
              </a:rPr>
            </a:br>
            <a:r>
              <a:rPr lang="pl-PL" sz="2400" b="1" dirty="0" smtClean="0">
                <a:solidFill>
                  <a:schemeClr val="bg1"/>
                </a:solidFill>
              </a:rPr>
              <a:t>maj 2025 r.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sp>
        <p:nvSpPr>
          <p:cNvPr id="6" name="Symbol zastępczy zawartości 5"/>
          <p:cNvSpPr>
            <a:spLocks noGrp="1"/>
          </p:cNvSpPr>
          <p:nvPr>
            <p:ph idx="1"/>
          </p:nvPr>
        </p:nvSpPr>
        <p:spPr>
          <a:xfrm>
            <a:off x="214282" y="928671"/>
            <a:ext cx="8715436" cy="1428760"/>
          </a:xfrm>
        </p:spPr>
        <p:txBody>
          <a:bodyPr>
            <a:normAutofit fontScale="55000" lnSpcReduction="20000"/>
          </a:bodyPr>
          <a:lstStyle/>
          <a:p>
            <a:pPr>
              <a:buNone/>
            </a:pPr>
            <a:r>
              <a:rPr lang="pl-PL" dirty="0" smtClean="0"/>
              <a:t>	II Charytatywny Turniej Służb Mundurowych w Piłkę Siatkową. Puchar Burmistrza Miasta Bartoszyce trafił w ręce policjantów Drużynę, której kapitanem był Komendant Powiatowy Policji w Bartoszycach insp. Dariusz Ślęzak, tworzyli policjanci z: Bartoszyc, Olsztyna, Ostródy, Kętrzyna, Mrągowa, CBZC, OPP. Wydarzenie finansowo wspierał NSZZ Policjantów garnizonu Warmińsko-Mazurskiego </a:t>
            </a:r>
          </a:p>
          <a:p>
            <a:pPr>
              <a:buNone/>
            </a:pPr>
            <a:endParaRPr lang="pl-PL" dirty="0"/>
          </a:p>
        </p:txBody>
      </p:sp>
      <p:pic>
        <p:nvPicPr>
          <p:cNvPr id="7169" name="Picture 1" descr="C:\Users\Martónia\Downloads\488903046_1101084712061895_829580559652810559_n.jpg"/>
          <p:cNvPicPr>
            <a:picLocks noChangeAspect="1" noChangeArrowheads="1"/>
          </p:cNvPicPr>
          <p:nvPr/>
        </p:nvPicPr>
        <p:blipFill>
          <a:blip r:embed="rId3" cstate="print"/>
          <a:srcRect/>
          <a:stretch>
            <a:fillRect/>
          </a:stretch>
        </p:blipFill>
        <p:spPr bwMode="auto">
          <a:xfrm>
            <a:off x="5715008" y="2143116"/>
            <a:ext cx="3200000" cy="1800000"/>
          </a:xfrm>
          <a:prstGeom prst="rect">
            <a:avLst/>
          </a:prstGeom>
          <a:ln>
            <a:noFill/>
          </a:ln>
          <a:effectLst>
            <a:outerShdw blurRad="292100" dist="139700" dir="2700000" algn="tl" rotWithShape="0">
              <a:srgbClr val="333333">
                <a:alpha val="65000"/>
              </a:srgbClr>
            </a:outerShdw>
          </a:effectLst>
        </p:spPr>
      </p:pic>
      <p:pic>
        <p:nvPicPr>
          <p:cNvPr id="7170" name="Picture 2" descr="C:\Users\Martónia\Downloads\481979224_122215561574225716_8755059347494747541_n.jpg"/>
          <p:cNvPicPr>
            <a:picLocks noChangeAspect="1" noChangeArrowheads="1"/>
          </p:cNvPicPr>
          <p:nvPr/>
        </p:nvPicPr>
        <p:blipFill>
          <a:blip r:embed="rId4"/>
          <a:srcRect/>
          <a:stretch>
            <a:fillRect/>
          </a:stretch>
        </p:blipFill>
        <p:spPr bwMode="auto">
          <a:xfrm>
            <a:off x="142844" y="2500306"/>
            <a:ext cx="5402844" cy="3600000"/>
          </a:xfrm>
          <a:prstGeom prst="rect">
            <a:avLst/>
          </a:prstGeom>
          <a:ln>
            <a:noFill/>
          </a:ln>
          <a:effectLst>
            <a:outerShdw blurRad="292100" dist="139700" dir="2700000" algn="tl" rotWithShape="0">
              <a:srgbClr val="333333">
                <a:alpha val="65000"/>
              </a:srgbClr>
            </a:outerShdw>
          </a:effectLst>
        </p:spPr>
      </p:pic>
      <p:pic>
        <p:nvPicPr>
          <p:cNvPr id="7171" name="Picture 3" descr="C:\Users\Martónia\Downloads\dla Leny maj.jpg"/>
          <p:cNvPicPr>
            <a:picLocks noChangeAspect="1" noChangeArrowheads="1"/>
          </p:cNvPicPr>
          <p:nvPr/>
        </p:nvPicPr>
        <p:blipFill>
          <a:blip r:embed="rId5"/>
          <a:srcRect/>
          <a:stretch>
            <a:fillRect/>
          </a:stretch>
        </p:blipFill>
        <p:spPr bwMode="auto">
          <a:xfrm>
            <a:off x="5564637" y="4071942"/>
            <a:ext cx="3477095" cy="2448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2844" y="1214422"/>
            <a:ext cx="8786874" cy="4911741"/>
          </a:xfrm>
        </p:spPr>
        <p:txBody>
          <a:bodyPr>
            <a:normAutofit fontScale="92500"/>
          </a:bodyPr>
          <a:lstStyle/>
          <a:p>
            <a:pPr>
              <a:buNone/>
            </a:pPr>
            <a:r>
              <a:rPr lang="pl-PL" b="1" dirty="0" smtClean="0">
                <a:solidFill>
                  <a:srgbClr val="002060"/>
                </a:solidFill>
              </a:rPr>
              <a:t>  "Turniej Służb Mundurowych w Piłkę Siatkową o Puchar Komendanta Wojewódzkiego Policji w Olsztynie", rozegrano 22 maja 2025 roku w bartoszyckiej hali </a:t>
            </a:r>
            <a:r>
              <a:rPr lang="pl-PL" b="1" dirty="0" err="1" smtClean="0">
                <a:solidFill>
                  <a:srgbClr val="002060"/>
                </a:solidFill>
              </a:rPr>
              <a:t>BOSiR</a:t>
            </a:r>
            <a:r>
              <a:rPr lang="pl-PL" b="1" dirty="0" smtClean="0">
                <a:solidFill>
                  <a:srgbClr val="002060"/>
                </a:solidFill>
              </a:rPr>
              <a:t>. </a:t>
            </a:r>
            <a:br>
              <a:rPr lang="pl-PL" b="1" dirty="0" smtClean="0">
                <a:solidFill>
                  <a:srgbClr val="002060"/>
                </a:solidFill>
              </a:rPr>
            </a:br>
            <a:endParaRPr lang="pl-PL" b="1" dirty="0" smtClean="0">
              <a:solidFill>
                <a:srgbClr val="002060"/>
              </a:solidFill>
            </a:endParaRPr>
          </a:p>
          <a:p>
            <a:pPr>
              <a:buNone/>
            </a:pPr>
            <a:r>
              <a:rPr lang="pl-PL" b="1" dirty="0" smtClean="0">
                <a:solidFill>
                  <a:srgbClr val="002060"/>
                </a:solidFill>
              </a:rPr>
              <a:t>    Rozgrywki służyły głównie integracji środowisk mundurowych i instytucji współpracujących, jednak rywalizacji i zaciętej walki o miejsce na podium </a:t>
            </a:r>
            <a:br>
              <a:rPr lang="pl-PL" b="1" dirty="0" smtClean="0">
                <a:solidFill>
                  <a:srgbClr val="002060"/>
                </a:solidFill>
              </a:rPr>
            </a:br>
            <a:r>
              <a:rPr lang="pl-PL" b="1" dirty="0" smtClean="0">
                <a:solidFill>
                  <a:srgbClr val="002060"/>
                </a:solidFill>
              </a:rPr>
              <a:t>nie zabrakło. Zwyciężyła drużyna Okręgowego Inspektoratu Służby Więziennej w Olsztynie.</a:t>
            </a:r>
            <a:endParaRPr lang="pl-PL" dirty="0">
              <a:solidFill>
                <a:srgbClr val="002060"/>
              </a:solidFill>
            </a:endParaRPr>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Warte uwagi – maja 2025 Turniej Piłki Siatkowej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Warte uwagi – maja 2025 Turniej Piłki Siatkowej  </a:t>
            </a:r>
          </a:p>
        </p:txBody>
      </p:sp>
      <p:pic>
        <p:nvPicPr>
          <p:cNvPr id="57346" name="Picture 2" descr="C:\Users\Martónia\Downloads\499896010_122234066900225716_479558218376475657_n.jpg"/>
          <p:cNvPicPr>
            <a:picLocks noChangeAspect="1" noChangeArrowheads="1"/>
          </p:cNvPicPr>
          <p:nvPr/>
        </p:nvPicPr>
        <p:blipFill>
          <a:blip r:embed="rId3"/>
          <a:srcRect/>
          <a:stretch>
            <a:fillRect/>
          </a:stretch>
        </p:blipFill>
        <p:spPr bwMode="auto">
          <a:xfrm>
            <a:off x="357158" y="1142984"/>
            <a:ext cx="3770667" cy="2520000"/>
          </a:xfrm>
          <a:prstGeom prst="rect">
            <a:avLst/>
          </a:prstGeom>
          <a:ln>
            <a:noFill/>
          </a:ln>
          <a:effectLst>
            <a:outerShdw blurRad="292100" dist="139700" dir="2700000" algn="tl" rotWithShape="0">
              <a:srgbClr val="333333">
                <a:alpha val="65000"/>
              </a:srgbClr>
            </a:outerShdw>
          </a:effectLst>
        </p:spPr>
      </p:pic>
      <p:pic>
        <p:nvPicPr>
          <p:cNvPr id="57347" name="Picture 3" descr="C:\Users\Martónia\Downloads\turniej 22.05#9.jpg"/>
          <p:cNvPicPr>
            <a:picLocks noChangeAspect="1" noChangeArrowheads="1"/>
          </p:cNvPicPr>
          <p:nvPr/>
        </p:nvPicPr>
        <p:blipFill>
          <a:blip r:embed="rId4"/>
          <a:srcRect/>
          <a:stretch>
            <a:fillRect/>
          </a:stretch>
        </p:blipFill>
        <p:spPr bwMode="auto">
          <a:xfrm>
            <a:off x="4714876" y="1142984"/>
            <a:ext cx="3779046" cy="2520000"/>
          </a:xfrm>
          <a:prstGeom prst="rect">
            <a:avLst/>
          </a:prstGeom>
          <a:ln>
            <a:noFill/>
          </a:ln>
          <a:effectLst>
            <a:outerShdw blurRad="292100" dist="139700" dir="2700000" algn="tl" rotWithShape="0">
              <a:srgbClr val="333333">
                <a:alpha val="65000"/>
              </a:srgbClr>
            </a:outerShdw>
          </a:effectLst>
        </p:spPr>
      </p:pic>
      <p:pic>
        <p:nvPicPr>
          <p:cNvPr id="5121" name="Picture 1" descr="C:\Users\Martónia\Downloads\489860803_1101084832061883_380042892488408747_n.jpg"/>
          <p:cNvPicPr>
            <a:picLocks noChangeAspect="1" noChangeArrowheads="1"/>
          </p:cNvPicPr>
          <p:nvPr/>
        </p:nvPicPr>
        <p:blipFill>
          <a:blip r:embed="rId5" cstate="print"/>
          <a:srcRect/>
          <a:stretch>
            <a:fillRect/>
          </a:stretch>
        </p:blipFill>
        <p:spPr bwMode="auto">
          <a:xfrm>
            <a:off x="2214546" y="3857628"/>
            <a:ext cx="5120000" cy="2880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lvl="0">
              <a:defRPr/>
            </a:pPr>
            <a:r>
              <a:rPr lang="pl-PL" sz="2400" b="1" dirty="0" smtClean="0">
                <a:solidFill>
                  <a:schemeClr val="bg1"/>
                </a:solidFill>
              </a:rPr>
              <a:t>Warte uwagi – maja 2025 Turniej Piłki Siatkowej  </a:t>
            </a:r>
          </a:p>
        </p:txBody>
      </p:sp>
      <p:pic>
        <p:nvPicPr>
          <p:cNvPr id="4099" name="Picture 3" descr="C:\Users\Martónia\Downloads\turniej 22.05.jpg"/>
          <p:cNvPicPr>
            <a:picLocks noChangeAspect="1" noChangeArrowheads="1"/>
          </p:cNvPicPr>
          <p:nvPr/>
        </p:nvPicPr>
        <p:blipFill>
          <a:blip r:embed="rId3"/>
          <a:srcRect/>
          <a:stretch>
            <a:fillRect/>
          </a:stretch>
        </p:blipFill>
        <p:spPr bwMode="auto">
          <a:xfrm>
            <a:off x="285720" y="1000108"/>
            <a:ext cx="8529841" cy="568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28671"/>
            <a:ext cx="8229600" cy="1214446"/>
          </a:xfrm>
        </p:spPr>
        <p:txBody>
          <a:bodyPr>
            <a:normAutofit fontScale="62500" lnSpcReduction="20000"/>
          </a:bodyPr>
          <a:lstStyle/>
          <a:p>
            <a:pPr>
              <a:buNone/>
            </a:pPr>
            <a:r>
              <a:rPr lang="pl-PL" b="1" dirty="0" smtClean="0"/>
              <a:t>	II Mistrzostwa Polski Policji w Piłce Siatkowej o Puchar Komendanta Głównego Policji, zorganizowane przez Komendę Wojewódzką Policji w Łodzi. O miano najlepszych walczyło 11 drużyn. Mistrzem została drużyna KWP w Olsztynie, której przewodniczył insp. Dariusz Ślęzak. </a:t>
            </a:r>
            <a:endParaRPr lang="pl-PL" dirty="0"/>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Warte uwagi</a:t>
            </a:r>
            <a:br>
              <a:rPr lang="pl-PL" sz="2400" b="1" dirty="0" smtClean="0">
                <a:solidFill>
                  <a:schemeClr val="bg1"/>
                </a:solidFill>
              </a:rPr>
            </a:br>
            <a:r>
              <a:rPr lang="pl-PL" sz="2400" b="1" dirty="0" smtClean="0">
                <a:solidFill>
                  <a:schemeClr val="bg1"/>
                </a:solidFill>
              </a:rPr>
              <a:t>wrzesień 2025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pic>
        <p:nvPicPr>
          <p:cNvPr id="3073" name="Picture 1" descr="C:\Users\Martónia\Downloads\216-227601 (1).jpg"/>
          <p:cNvPicPr>
            <a:picLocks noChangeAspect="1" noChangeArrowheads="1"/>
          </p:cNvPicPr>
          <p:nvPr/>
        </p:nvPicPr>
        <p:blipFill>
          <a:blip r:embed="rId3"/>
          <a:srcRect/>
          <a:stretch>
            <a:fillRect/>
          </a:stretch>
        </p:blipFill>
        <p:spPr bwMode="auto">
          <a:xfrm>
            <a:off x="1142976" y="2143116"/>
            <a:ext cx="6894761" cy="460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14282" y="928670"/>
            <a:ext cx="8643998" cy="5197493"/>
          </a:xfrm>
        </p:spPr>
        <p:txBody>
          <a:bodyPr>
            <a:normAutofit/>
          </a:bodyPr>
          <a:lstStyle/>
          <a:p>
            <a:pPr>
              <a:buNone/>
            </a:pPr>
            <a:endParaRPr lang="pl-PL" sz="2800" dirty="0" smtClean="0">
              <a:solidFill>
                <a:srgbClr val="002060"/>
              </a:solidFill>
            </a:endParaRPr>
          </a:p>
          <a:p>
            <a:pPr>
              <a:buNone/>
            </a:pPr>
            <a:endParaRPr lang="pl-PL" sz="2000" dirty="0" smtClean="0">
              <a:solidFill>
                <a:srgbClr val="002060"/>
              </a:solidFill>
            </a:endParaRPr>
          </a:p>
          <a:p>
            <a:pPr>
              <a:buNone/>
            </a:pPr>
            <a:r>
              <a:rPr lang="pl-PL" sz="2000" dirty="0" smtClean="0">
                <a:solidFill>
                  <a:srgbClr val="002060"/>
                </a:solidFill>
              </a:rPr>
              <a:t> </a:t>
            </a:r>
          </a:p>
          <a:p>
            <a:pPr>
              <a:buNone/>
            </a:pPr>
            <a:endParaRPr lang="pl-PL" sz="2800" dirty="0" smtClean="0">
              <a:solidFill>
                <a:srgbClr val="002060"/>
              </a:solidFill>
            </a:endParaRPr>
          </a:p>
          <a:p>
            <a:pPr algn="ctr">
              <a:buNone/>
            </a:pPr>
            <a:endParaRPr lang="pl-PL" dirty="0">
              <a:solidFill>
                <a:srgbClr val="002060"/>
              </a:solidFill>
            </a:endParaRPr>
          </a:p>
        </p:txBody>
      </p:sp>
      <p:pic>
        <p:nvPicPr>
          <p:cNvPr id="4" name="Obraz 3"/>
          <p:cNvPicPr>
            <a:picLocks noChangeAspect="1" noChangeArrowheads="1"/>
          </p:cNvPicPr>
          <p:nvPr/>
        </p:nvPicPr>
        <p:blipFill>
          <a:blip r:embed="rId2"/>
          <a:srcRect/>
          <a:stretch>
            <a:fillRect/>
          </a:stretch>
        </p:blipFill>
        <p:spPr bwMode="auto">
          <a:xfrm>
            <a:off x="0" y="0"/>
            <a:ext cx="2339975" cy="85723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CustomShape 1"/>
          <p:cNvSpPr/>
          <p:nvPr/>
        </p:nvSpPr>
        <p:spPr>
          <a:xfrm>
            <a:off x="2359009" y="0"/>
            <a:ext cx="6784991" cy="857232"/>
          </a:xfrm>
          <a:prstGeom prst="rect">
            <a:avLst/>
          </a:prstGeom>
          <a:solidFill>
            <a:srgbClr val="002056"/>
          </a:solidFill>
          <a:ln>
            <a:noFill/>
          </a:ln>
          <a:effectLst>
            <a:glow rad="635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p:style>
        <p:txBody>
          <a:bodyPr/>
          <a:lstStyle/>
          <a:p>
            <a:pPr algn="ctr"/>
            <a:endParaRPr lang="pl-PL" b="1" dirty="0" smtClean="0">
              <a:solidFill>
                <a:schemeClr val="bg1"/>
              </a:solidFill>
            </a:endParaRPr>
          </a:p>
          <a:p>
            <a:pPr algn="ctr"/>
            <a:r>
              <a:rPr lang="pl-PL" sz="2400" b="1" dirty="0" smtClean="0">
                <a:solidFill>
                  <a:schemeClr val="bg1"/>
                </a:solidFill>
              </a:rPr>
              <a:t>Stan zatrudnienia na dzień 1.01.2026 r.  </a:t>
            </a:r>
            <a:r>
              <a:rPr lang="pl-PL" sz="2400" b="1" dirty="0" smtClean="0"/>
              <a:t> </a:t>
            </a:r>
          </a:p>
          <a:p>
            <a:pPr algn="ctr"/>
            <a:endParaRPr lang="pl-PL" dirty="0"/>
          </a:p>
        </p:txBody>
      </p:sp>
      <p:graphicFrame>
        <p:nvGraphicFramePr>
          <p:cNvPr id="6" name="Tabela 5"/>
          <p:cNvGraphicFramePr>
            <a:graphicFrameLocks noGrp="1"/>
          </p:cNvGraphicFramePr>
          <p:nvPr/>
        </p:nvGraphicFramePr>
        <p:xfrm>
          <a:off x="214282" y="928665"/>
          <a:ext cx="8643997" cy="5715740"/>
        </p:xfrm>
        <a:graphic>
          <a:graphicData uri="http://schemas.openxmlformats.org/drawingml/2006/table">
            <a:tbl>
              <a:tblPr/>
              <a:tblGrid>
                <a:gridCol w="2944199">
                  <a:extLst>
                    <a:ext uri="{9D8B030D-6E8A-4147-A177-3AD203B41FA5}">
                      <a16:colId xmlns="" xmlns:a16="http://schemas.microsoft.com/office/drawing/2014/main" val="20000"/>
                    </a:ext>
                  </a:extLst>
                </a:gridCol>
                <a:gridCol w="1425158">
                  <a:extLst>
                    <a:ext uri="{9D8B030D-6E8A-4147-A177-3AD203B41FA5}">
                      <a16:colId xmlns="" xmlns:a16="http://schemas.microsoft.com/office/drawing/2014/main" val="20001"/>
                    </a:ext>
                  </a:extLst>
                </a:gridCol>
                <a:gridCol w="1424325">
                  <a:extLst>
                    <a:ext uri="{9D8B030D-6E8A-4147-A177-3AD203B41FA5}">
                      <a16:colId xmlns="" xmlns:a16="http://schemas.microsoft.com/office/drawing/2014/main" val="20002"/>
                    </a:ext>
                  </a:extLst>
                </a:gridCol>
                <a:gridCol w="1398489">
                  <a:extLst>
                    <a:ext uri="{9D8B030D-6E8A-4147-A177-3AD203B41FA5}">
                      <a16:colId xmlns="" xmlns:a16="http://schemas.microsoft.com/office/drawing/2014/main" val="20003"/>
                    </a:ext>
                  </a:extLst>
                </a:gridCol>
                <a:gridCol w="1451826">
                  <a:extLst>
                    <a:ext uri="{9D8B030D-6E8A-4147-A177-3AD203B41FA5}">
                      <a16:colId xmlns="" xmlns:a16="http://schemas.microsoft.com/office/drawing/2014/main" val="20004"/>
                    </a:ext>
                  </a:extLst>
                </a:gridCol>
              </a:tblGrid>
              <a:tr h="316923">
                <a:tc>
                  <a:txBody>
                    <a:bodyPr/>
                    <a:lstStyle/>
                    <a:p>
                      <a:pPr algn="l" fontAlgn="ctr"/>
                      <a:r>
                        <a:rPr lang="pl-PL" sz="1100" b="1" i="0" u="none" strike="noStrike" dirty="0">
                          <a:solidFill>
                            <a:srgbClr val="0B0A4C"/>
                          </a:solidFill>
                          <a:effectLst/>
                          <a:latin typeface="Bahnschrift" panose="020B0502040204020203" pitchFamily="34" charset="0"/>
                          <a:cs typeface="Bahnschrift" panose="020B0502040204020203" pitchFamily="34" charset="0"/>
                        </a:rPr>
                        <a:t>Jednostka organizacyjna</a:t>
                      </a:r>
                    </a:p>
                  </a:txBody>
                  <a:tcPr marL="6255" marR="6255" marT="6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ctr" fontAlgn="ctr"/>
                      <a:r>
                        <a:rPr lang="pl-PL" sz="1100" b="1" i="0" u="none" strike="noStrike" dirty="0">
                          <a:solidFill>
                            <a:srgbClr val="0B0A4C"/>
                          </a:solidFill>
                          <a:effectLst/>
                          <a:latin typeface="Bahnschrift" panose="020B0502040204020203" pitchFamily="34" charset="0"/>
                          <a:cs typeface="Bahnschrift" panose="020B0502040204020203" pitchFamily="34" charset="0"/>
                        </a:rPr>
                        <a:t>Etat</a:t>
                      </a:r>
                    </a:p>
                  </a:txBody>
                  <a:tcPr marL="6255" marR="6255" marT="6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ctr" fontAlgn="ctr"/>
                      <a:r>
                        <a:rPr lang="pl-PL" sz="1100" b="1" i="0" u="none" strike="noStrike" dirty="0">
                          <a:solidFill>
                            <a:srgbClr val="0B0A4C"/>
                          </a:solidFill>
                          <a:effectLst/>
                          <a:latin typeface="Bahnschrift" panose="020B0502040204020203" pitchFamily="34" charset="0"/>
                          <a:cs typeface="Bahnschrift" panose="020B0502040204020203" pitchFamily="34" charset="0"/>
                        </a:rPr>
                        <a:t>Zatrudnienie</a:t>
                      </a:r>
                    </a:p>
                  </a:txBody>
                  <a:tcPr marL="6255" marR="6255" marT="6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ctr" fontAlgn="ctr"/>
                      <a:r>
                        <a:rPr lang="pl-PL" sz="1100" b="1" i="0" u="none" strike="noStrike" dirty="0">
                          <a:solidFill>
                            <a:srgbClr val="0B0A4C"/>
                          </a:solidFill>
                          <a:effectLst/>
                          <a:latin typeface="Bahnschrift" panose="020B0502040204020203" pitchFamily="34" charset="0"/>
                          <a:cs typeface="Bahnschrift" panose="020B0502040204020203" pitchFamily="34" charset="0"/>
                        </a:rPr>
                        <a:t>Wakat</a:t>
                      </a:r>
                    </a:p>
                  </a:txBody>
                  <a:tcPr marL="6255" marR="6255" marT="6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ctr" fontAlgn="ctr"/>
                      <a:r>
                        <a:rPr lang="pl-PL" sz="1100" b="1" i="0" u="none" strike="noStrike" dirty="0">
                          <a:solidFill>
                            <a:srgbClr val="0B0A4C"/>
                          </a:solidFill>
                          <a:effectLst/>
                          <a:latin typeface="Bahnschrift" panose="020B0502040204020203" pitchFamily="34" charset="0"/>
                          <a:cs typeface="Bahnschrift" panose="020B0502040204020203" pitchFamily="34" charset="0"/>
                        </a:rPr>
                        <a:t>% wakatów</a:t>
                      </a:r>
                    </a:p>
                  </a:txBody>
                  <a:tcPr marL="6255" marR="6255" marT="62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 xmlns:a16="http://schemas.microsoft.com/office/drawing/2014/main" val="10000"/>
                  </a:ext>
                </a:extLst>
              </a:tr>
              <a:tr h="199885">
                <a:tc>
                  <a:txBody>
                    <a:bodyPr/>
                    <a:lstStyle/>
                    <a:p>
                      <a:pPr algn="l" fontAlgn="b"/>
                      <a:r>
                        <a:rPr lang="pl-PL" sz="1100" b="0" i="0" u="none" strike="noStrike" dirty="0">
                          <a:solidFill>
                            <a:srgbClr val="0B0A4C"/>
                          </a:solidFill>
                          <a:effectLst/>
                          <a:latin typeface="Bahnschrift" panose="020B0502040204020203" pitchFamily="34" charset="0"/>
                          <a:cs typeface="Bahnschrift" panose="020B0502040204020203" pitchFamily="34" charset="0"/>
                        </a:rPr>
                        <a:t>KMP Olsztyn</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625</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622</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0,48%</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99885">
                <a:tc>
                  <a:txBody>
                    <a:bodyPr/>
                    <a:lstStyle/>
                    <a:p>
                      <a:pPr algn="l" fontAlgn="b"/>
                      <a:r>
                        <a:rPr lang="pl-PL" sz="1100" b="0" i="0" u="none" strike="noStrike" dirty="0">
                          <a:solidFill>
                            <a:srgbClr val="0B0A4C"/>
                          </a:solidFill>
                          <a:effectLst/>
                          <a:latin typeface="Bahnschrift" panose="020B0502040204020203" pitchFamily="34" charset="0"/>
                          <a:cs typeface="Bahnschrift" panose="020B0502040204020203" pitchFamily="34" charset="0"/>
                        </a:rPr>
                        <a:t>KMP Elbląg</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381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373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8</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2,10%</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72315">
                <a:tc>
                  <a:txBody>
                    <a:bodyPr/>
                    <a:lstStyle/>
                    <a:p>
                      <a:pPr algn="ctr" fontAlgn="b"/>
                      <a:r>
                        <a:rPr lang="pl-PL" sz="1400" b="0" i="0" u="none" strike="noStrike" dirty="0">
                          <a:solidFill>
                            <a:srgbClr val="C00000"/>
                          </a:solidFill>
                          <a:effectLst/>
                          <a:latin typeface="Bahnschrift" panose="020B0502040204020203" pitchFamily="34" charset="0"/>
                          <a:cs typeface="Bahnschrift" panose="020B0502040204020203" pitchFamily="34" charset="0"/>
                        </a:rPr>
                        <a:t>KPP </a:t>
                      </a:r>
                      <a:r>
                        <a:rPr lang="pl-PL" sz="1400" b="0" i="0" u="none" strike="noStrike" dirty="0" smtClean="0">
                          <a:solidFill>
                            <a:srgbClr val="C00000"/>
                          </a:solidFill>
                          <a:effectLst/>
                          <a:latin typeface="Bahnschrift" panose="020B0502040204020203" pitchFamily="34" charset="0"/>
                          <a:cs typeface="Bahnschrift" panose="020B0502040204020203" pitchFamily="34" charset="0"/>
                        </a:rPr>
                        <a:t>Bartoszyce</a:t>
                      </a:r>
                    </a:p>
                    <a:p>
                      <a:pPr algn="ctr" fontAlgn="b"/>
                      <a:endParaRPr lang="pl-PL" sz="1400" b="0" i="0" u="none" strike="noStrike" dirty="0">
                        <a:solidFill>
                          <a:srgbClr val="C00000"/>
                        </a:solidFill>
                        <a:effectLst/>
                        <a:latin typeface="Bahnschrift" panose="020B0502040204020203" pitchFamily="34" charset="0"/>
                        <a:cs typeface="Bahnschrift" panose="020B0502040204020203" pitchFamily="34" charset="0"/>
                      </a:endParaRP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fontAlgn="b"/>
                      <a:r>
                        <a:rPr lang="pl-PL" sz="1400" b="0" i="0" u="none" strike="noStrike" dirty="0" smtClean="0">
                          <a:solidFill>
                            <a:srgbClr val="C00000"/>
                          </a:solidFill>
                          <a:effectLst/>
                          <a:latin typeface="Bahnschrift" panose="020B0502040204020203" pitchFamily="34" charset="0"/>
                          <a:cs typeface="Bahnschrift" panose="020B0502040204020203" pitchFamily="34" charset="0"/>
                        </a:rPr>
                        <a:t>125</a:t>
                      </a:r>
                    </a:p>
                    <a:p>
                      <a:pPr algn="ctr" fontAlgn="b"/>
                      <a:endParaRPr lang="pl-PL" sz="1400" b="0" i="0" u="none" strike="noStrike" dirty="0">
                        <a:solidFill>
                          <a:srgbClr val="C00000"/>
                        </a:solidFill>
                        <a:effectLst/>
                        <a:latin typeface="Bahnschrift" panose="020B0502040204020203" pitchFamily="34" charset="0"/>
                        <a:cs typeface="Bahnschrift" panose="020B0502040204020203" pitchFamily="34" charset="0"/>
                      </a:endParaRP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fontAlgn="b"/>
                      <a:r>
                        <a:rPr lang="pl-PL" sz="1400" b="0" i="0" u="none" strike="noStrike" dirty="0" smtClean="0">
                          <a:solidFill>
                            <a:srgbClr val="C00000"/>
                          </a:solidFill>
                          <a:effectLst/>
                          <a:latin typeface="Bahnschrift" panose="020B0502040204020203" pitchFamily="34" charset="0"/>
                          <a:cs typeface="Bahnschrift" panose="020B0502040204020203" pitchFamily="34" charset="0"/>
                        </a:rPr>
                        <a:t>125</a:t>
                      </a:r>
                    </a:p>
                    <a:p>
                      <a:pPr algn="ctr" fontAlgn="b"/>
                      <a:endParaRPr lang="pl-PL" sz="1400" b="0" i="0" u="none" strike="noStrike" dirty="0">
                        <a:solidFill>
                          <a:srgbClr val="C00000"/>
                        </a:solidFill>
                        <a:effectLst/>
                        <a:latin typeface="Bahnschrift" panose="020B0502040204020203" pitchFamily="34" charset="0"/>
                        <a:cs typeface="Bahnschrift" panose="020B0502040204020203" pitchFamily="34" charset="0"/>
                      </a:endParaRP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fontAlgn="b"/>
                      <a:r>
                        <a:rPr lang="pl-PL" sz="1400" b="0" i="0" u="none" strike="noStrike" dirty="0" smtClean="0">
                          <a:solidFill>
                            <a:srgbClr val="C00000"/>
                          </a:solidFill>
                          <a:effectLst/>
                          <a:latin typeface="Bahnschrift" panose="020B0502040204020203" pitchFamily="34" charset="0"/>
                          <a:cs typeface="Bahnschrift" panose="020B0502040204020203" pitchFamily="34" charset="0"/>
                        </a:rPr>
                        <a:t>0</a:t>
                      </a:r>
                    </a:p>
                    <a:p>
                      <a:pPr algn="ctr" fontAlgn="b"/>
                      <a:endParaRPr lang="pl-PL" sz="1400" b="0" i="0" u="none" strike="noStrike" dirty="0">
                        <a:solidFill>
                          <a:srgbClr val="C00000"/>
                        </a:solidFill>
                        <a:effectLst/>
                        <a:latin typeface="Bahnschrift" panose="020B0502040204020203" pitchFamily="34" charset="0"/>
                        <a:cs typeface="Bahnschrift" panose="020B0502040204020203" pitchFamily="34" charset="0"/>
                      </a:endParaRP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tc>
                  <a:txBody>
                    <a:bodyPr/>
                    <a:lstStyle/>
                    <a:p>
                      <a:pPr algn="ctr" fontAlgn="b"/>
                      <a:endParaRPr lang="pl-PL" sz="1400" b="0" i="0" u="none" strike="noStrike" dirty="0" smtClean="0">
                        <a:solidFill>
                          <a:srgbClr val="C00000"/>
                        </a:solidFill>
                        <a:effectLst/>
                        <a:latin typeface="Bahnschrift" panose="020B0502040204020203" pitchFamily="34" charset="0"/>
                        <a:cs typeface="Bahnschrift" panose="020B0502040204020203" pitchFamily="34" charset="0"/>
                      </a:endParaRPr>
                    </a:p>
                    <a:p>
                      <a:pPr algn="ctr" fontAlgn="b"/>
                      <a:endParaRPr lang="pl-PL" sz="1400" b="0" i="0" u="none" strike="noStrike" dirty="0" smtClean="0">
                        <a:solidFill>
                          <a:srgbClr val="C00000"/>
                        </a:solidFill>
                        <a:effectLst/>
                        <a:latin typeface="Bahnschrift" panose="020B0502040204020203" pitchFamily="34" charset="0"/>
                        <a:cs typeface="Bahnschrift" panose="020B0502040204020203" pitchFamily="34" charset="0"/>
                      </a:endParaRPr>
                    </a:p>
                    <a:p>
                      <a:pPr algn="ctr" fontAlgn="b"/>
                      <a:r>
                        <a:rPr lang="pl-PL" sz="1400" b="0" i="0" u="none" strike="noStrike" dirty="0" smtClean="0">
                          <a:solidFill>
                            <a:srgbClr val="C00000"/>
                          </a:solidFill>
                          <a:effectLst/>
                          <a:latin typeface="Bahnschrift" panose="020B0502040204020203" pitchFamily="34" charset="0"/>
                          <a:cs typeface="Bahnschrift" panose="020B0502040204020203" pitchFamily="34" charset="0"/>
                        </a:rPr>
                        <a:t>0,00%</a:t>
                      </a:r>
                    </a:p>
                    <a:p>
                      <a:pPr algn="ctr" fontAlgn="b"/>
                      <a:endParaRPr lang="pl-PL" sz="1400" b="0" i="0" u="none" strike="noStrike" dirty="0" smtClean="0">
                        <a:solidFill>
                          <a:srgbClr val="C00000"/>
                        </a:solidFill>
                        <a:effectLst/>
                        <a:latin typeface="Bahnschrift" panose="020B0502040204020203" pitchFamily="34" charset="0"/>
                        <a:cs typeface="Bahnschrift" panose="020B0502040204020203" pitchFamily="34" charset="0"/>
                      </a:endParaRP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tcPr>
                </a:tc>
                <a:extLst>
                  <a:ext uri="{0D108BD9-81ED-4DB2-BD59-A6C34878D82A}">
                    <a16:rowId xmlns="" xmlns:a16="http://schemas.microsoft.com/office/drawing/2014/main" val="10003"/>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Braniewo</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104</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93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10,58%</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99885">
                <a:tc>
                  <a:txBody>
                    <a:bodyPr/>
                    <a:lstStyle/>
                    <a:p>
                      <a:pPr algn="l" fontAlgn="b"/>
                      <a:r>
                        <a:rPr lang="pl-PL" sz="1100" b="0" i="0" u="none" strike="noStrike" dirty="0">
                          <a:solidFill>
                            <a:srgbClr val="0B0A4C"/>
                          </a:solidFill>
                          <a:effectLst/>
                          <a:latin typeface="Bahnschrift" panose="020B0502040204020203" pitchFamily="34" charset="0"/>
                          <a:cs typeface="Bahnschrift" panose="020B0502040204020203" pitchFamily="34" charset="0"/>
                        </a:rPr>
                        <a:t>KPP Działdowo</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116</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113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2,59%</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Ełk</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171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160</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6,43%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Giżycko</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123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112</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8,94%</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Gołdap</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70</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69</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1,43%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Iława</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171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170</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0,58%</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Kętrzyn</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130</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122</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8</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6,15%</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Lidzbark Warmiński</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92</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89</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3,26%</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Mrągowo</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109</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109</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0</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0,00%</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Nidzica</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86</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85</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1,16%</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Nowe Miasto Lubawskie</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80</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78</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2</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2,50%</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Olecko</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72</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71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1,39%</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Ostróda</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213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211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2</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0,94%</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Pisz</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119</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106</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10,92%</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Szczytno</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152</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151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0,66%</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KPP Węgorzewo</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64</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62</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2</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3,13%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r h="199885">
                <a:tc>
                  <a:txBody>
                    <a:bodyPr/>
                    <a:lstStyle/>
                    <a:p>
                      <a:pPr algn="l" fontAlgn="b"/>
                      <a:r>
                        <a:rPr lang="pl-PL" sz="1100" b="0" i="0" u="none" strike="noStrike" dirty="0">
                          <a:solidFill>
                            <a:srgbClr val="0B0A4C"/>
                          </a:solidFill>
                          <a:effectLst/>
                          <a:latin typeface="Bahnschrift" panose="020B0502040204020203" pitchFamily="34" charset="0"/>
                          <a:cs typeface="Bahnschrift" panose="020B0502040204020203" pitchFamily="34" charset="0"/>
                        </a:rPr>
                        <a:t>KWP</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483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442</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41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8,49%</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1"/>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SPKP</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40</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29</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11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27,50%</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2"/>
                  </a:ext>
                </a:extLst>
              </a:tr>
              <a:tr h="199885">
                <a:tc>
                  <a:txBody>
                    <a:bodyPr/>
                    <a:lstStyle/>
                    <a:p>
                      <a:pPr algn="l" fontAlgn="b"/>
                      <a:r>
                        <a:rPr lang="pl-PL" sz="1100" b="0" i="0" u="none" strike="noStrike">
                          <a:solidFill>
                            <a:srgbClr val="0B0A4C"/>
                          </a:solidFill>
                          <a:effectLst/>
                          <a:latin typeface="Bahnschrift" panose="020B0502040204020203" pitchFamily="34" charset="0"/>
                          <a:cs typeface="Bahnschrift" panose="020B0502040204020203" pitchFamily="34" charset="0"/>
                        </a:rPr>
                        <a:t>OPP</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317</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284</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a:solidFill>
                            <a:srgbClr val="0B0A4C"/>
                          </a:solidFill>
                          <a:effectLst/>
                          <a:latin typeface="Bahnschrift" panose="020B0502040204020203" pitchFamily="34" charset="0"/>
                          <a:cs typeface="Bahnschrift" panose="020B0502040204020203" pitchFamily="34" charset="0"/>
                        </a:rPr>
                        <a:t>33</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l-PL" sz="1100" b="0" i="0" u="none" strike="noStrike" dirty="0">
                          <a:solidFill>
                            <a:srgbClr val="0B0A4C"/>
                          </a:solidFill>
                          <a:effectLst/>
                          <a:latin typeface="Bahnschrift" panose="020B0502040204020203" pitchFamily="34" charset="0"/>
                          <a:cs typeface="Bahnschrift" panose="020B0502040204020203" pitchFamily="34" charset="0"/>
                        </a:rPr>
                        <a:t>10,41%</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3"/>
                  </a:ext>
                </a:extLst>
              </a:tr>
              <a:tr h="199885">
                <a:tc>
                  <a:txBody>
                    <a:bodyPr/>
                    <a:lstStyle/>
                    <a:p>
                      <a:pPr algn="ctr" fontAlgn="b"/>
                      <a:endParaRPr lang="pl-PL" sz="1100" b="1" i="0" u="none" strike="noStrike" dirty="0" smtClean="0">
                        <a:solidFill>
                          <a:srgbClr val="0B0A4C"/>
                        </a:solidFill>
                        <a:effectLst/>
                        <a:latin typeface="Bahnschrift" panose="020B0502040204020203" pitchFamily="34" charset="0"/>
                        <a:cs typeface="Bahnschrift" panose="020B0502040204020203" pitchFamily="34" charset="0"/>
                      </a:endParaRPr>
                    </a:p>
                    <a:p>
                      <a:pPr algn="ctr" fontAlgn="b"/>
                      <a:r>
                        <a:rPr lang="pl-PL" sz="1100" b="1" i="0" u="none" strike="noStrike" dirty="0" smtClean="0">
                          <a:solidFill>
                            <a:srgbClr val="0B0A4C"/>
                          </a:solidFill>
                          <a:effectLst/>
                          <a:latin typeface="Bahnschrift" panose="020B0502040204020203" pitchFamily="34" charset="0"/>
                          <a:cs typeface="Bahnschrift" panose="020B0502040204020203" pitchFamily="34" charset="0"/>
                        </a:rPr>
                        <a:t>OGÓŁEM</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pl-PL" sz="1100" b="1" i="0" u="none" strike="noStrike" dirty="0" smtClean="0">
                          <a:solidFill>
                            <a:srgbClr val="0B0A4C"/>
                          </a:solidFill>
                          <a:effectLst/>
                          <a:latin typeface="Bahnschrift" panose="020B0502040204020203" pitchFamily="34" charset="0"/>
                          <a:cs typeface="Bahnschrift" panose="020B0502040204020203" pitchFamily="34" charset="0"/>
                        </a:rPr>
                        <a:t>3843</a:t>
                      </a:r>
                      <a:endParaRPr lang="pl-PL" sz="1100" b="1" i="0" u="none" strike="noStrike" dirty="0">
                        <a:solidFill>
                          <a:srgbClr val="0B0A4C"/>
                        </a:solidFill>
                        <a:effectLst/>
                        <a:latin typeface="Bahnschrift" panose="020B0502040204020203" pitchFamily="34" charset="0"/>
                        <a:cs typeface="Bahnschrift" panose="020B0502040204020203" pitchFamily="34" charset="0"/>
                      </a:endParaRP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pl-PL" sz="1100" b="1" i="0" u="none" strike="noStrike" dirty="0">
                          <a:solidFill>
                            <a:srgbClr val="0B0A4C"/>
                          </a:solidFill>
                          <a:effectLst/>
                          <a:latin typeface="Bahnschrift" panose="020B0502040204020203" pitchFamily="34" charset="0"/>
                          <a:cs typeface="Bahnschrift" panose="020B0502040204020203" pitchFamily="34" charset="0"/>
                        </a:rPr>
                        <a:t>3676</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pl-PL" sz="1100" b="1" i="0" u="none" strike="noStrike" dirty="0">
                          <a:solidFill>
                            <a:srgbClr val="0B0A4C"/>
                          </a:solidFill>
                          <a:effectLst/>
                          <a:latin typeface="Bahnschrift" panose="020B0502040204020203" pitchFamily="34" charset="0"/>
                          <a:cs typeface="Bahnschrift" panose="020B0502040204020203" pitchFamily="34" charset="0"/>
                        </a:rPr>
                        <a:t>167</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pl-PL" sz="1100" b="1" i="0" u="none" strike="noStrike" dirty="0">
                          <a:solidFill>
                            <a:srgbClr val="0B0A4C"/>
                          </a:solidFill>
                          <a:effectLst/>
                          <a:latin typeface="Bahnschrift" panose="020B0502040204020203" pitchFamily="34" charset="0"/>
                          <a:cs typeface="Bahnschrift" panose="020B0502040204020203" pitchFamily="34" charset="0"/>
                        </a:rPr>
                        <a:t>4,35%</a:t>
                      </a:r>
                    </a:p>
                  </a:txBody>
                  <a:tcPr marL="6255" marR="6255" marT="625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 xmlns:a16="http://schemas.microsoft.com/office/drawing/2014/main" val="10025"/>
                  </a:ext>
                </a:extLst>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lvl="0">
              <a:defRPr/>
            </a:pPr>
            <a:r>
              <a:rPr kumimoji="0" lang="pl-PL" sz="2400" b="1" i="0" u="none" strike="noStrike" kern="1200" cap="none" spc="0" normalizeH="0" noProof="0" smtClean="0">
                <a:ln>
                  <a:noFill/>
                </a:ln>
                <a:solidFill>
                  <a:schemeClr val="bg1"/>
                </a:solidFill>
                <a:effectLst/>
                <a:uLnTx/>
                <a:uFillTx/>
                <a:latin typeface="+mn-lt"/>
                <a:ea typeface="+mn-ea"/>
                <a:cs typeface="+mn-cs"/>
              </a:rPr>
              <a:t>Warte uwagi</a:t>
            </a:r>
            <a:br>
              <a:rPr kumimoji="0" lang="pl-PL" sz="2400" b="1" i="0" u="none" strike="noStrike" kern="1200" cap="none" spc="0" normalizeH="0" noProof="0" smtClean="0">
                <a:ln>
                  <a:noFill/>
                </a:ln>
                <a:solidFill>
                  <a:schemeClr val="bg1"/>
                </a:solidFill>
                <a:effectLst/>
                <a:uLnTx/>
                <a:uFillTx/>
                <a:latin typeface="+mn-lt"/>
                <a:ea typeface="+mn-ea"/>
                <a:cs typeface="+mn-cs"/>
              </a:rPr>
            </a:br>
            <a:r>
              <a:rPr kumimoji="0" lang="pl-PL" sz="2400" b="1" i="0" u="none" strike="noStrike" kern="1200" cap="none" spc="0" normalizeH="0" noProof="0" smtClean="0">
                <a:ln>
                  <a:noFill/>
                </a:ln>
                <a:solidFill>
                  <a:schemeClr val="bg1"/>
                </a:solidFill>
                <a:effectLst/>
                <a:uLnTx/>
                <a:uFillTx/>
                <a:latin typeface="+mn-lt"/>
                <a:ea typeface="+mn-ea"/>
                <a:cs typeface="+mn-cs"/>
              </a:rPr>
              <a:t>maj </a:t>
            </a:r>
            <a:r>
              <a:rPr kumimoji="0" lang="pl-PL" sz="2400" b="1" i="0" u="none" strike="noStrike" kern="1200" cap="none" spc="0" normalizeH="0" noProof="0" dirty="0" smtClean="0">
                <a:ln>
                  <a:noFill/>
                </a:ln>
                <a:solidFill>
                  <a:schemeClr val="bg1"/>
                </a:solidFill>
                <a:effectLst/>
                <a:uLnTx/>
                <a:uFillTx/>
                <a:latin typeface="+mn-lt"/>
                <a:ea typeface="+mn-ea"/>
                <a:cs typeface="+mn-cs"/>
              </a:rPr>
              <a:t>2025 </a:t>
            </a:r>
          </a:p>
        </p:txBody>
      </p:sp>
      <p:sp>
        <p:nvSpPr>
          <p:cNvPr id="7" name="Symbol zastępczy zawartości 6"/>
          <p:cNvSpPr>
            <a:spLocks noGrp="1"/>
          </p:cNvSpPr>
          <p:nvPr>
            <p:ph idx="1"/>
          </p:nvPr>
        </p:nvSpPr>
        <p:spPr>
          <a:xfrm>
            <a:off x="285688" y="857232"/>
            <a:ext cx="8858312" cy="1928825"/>
          </a:xfrm>
        </p:spPr>
        <p:txBody>
          <a:bodyPr/>
          <a:lstStyle/>
          <a:p>
            <a:pPr>
              <a:buNone/>
            </a:pPr>
            <a:r>
              <a:rPr lang="pl-PL" dirty="0" smtClean="0"/>
              <a:t>	</a:t>
            </a:r>
            <a:r>
              <a:rPr lang="pl-PL" dirty="0" err="1" smtClean="0"/>
              <a:t>Półmaraton</a:t>
            </a:r>
            <a:r>
              <a:rPr lang="pl-PL" dirty="0" smtClean="0"/>
              <a:t> Ślimaka 2025. Na mecie zameldowali się wszyscy nasi policjanci, a policjantka z Wydziału Ruchu Drogowego stanęła na podium. </a:t>
            </a:r>
          </a:p>
          <a:p>
            <a:pPr>
              <a:buNone/>
            </a:pPr>
            <a:endParaRPr lang="pl-PL" dirty="0"/>
          </a:p>
        </p:txBody>
      </p:sp>
      <p:pic>
        <p:nvPicPr>
          <p:cNvPr id="1041" name="Picture 17" descr="C:\Users\Martónia\Downloads\494751451_122230039712225716_3618695183272968178_n.jpg"/>
          <p:cNvPicPr>
            <a:picLocks noChangeAspect="1" noChangeArrowheads="1"/>
          </p:cNvPicPr>
          <p:nvPr/>
        </p:nvPicPr>
        <p:blipFill>
          <a:blip r:embed="rId3"/>
          <a:srcRect/>
          <a:stretch>
            <a:fillRect/>
          </a:stretch>
        </p:blipFill>
        <p:spPr bwMode="auto">
          <a:xfrm>
            <a:off x="1000100" y="2500306"/>
            <a:ext cx="7291139" cy="417714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85688" y="1000108"/>
            <a:ext cx="8858312" cy="2143140"/>
          </a:xfrm>
        </p:spPr>
        <p:txBody>
          <a:bodyPr>
            <a:noAutofit/>
          </a:bodyPr>
          <a:lstStyle/>
          <a:p>
            <a:pPr>
              <a:buNone/>
            </a:pPr>
            <a:r>
              <a:rPr lang="pl-PL" sz="1800" dirty="0" smtClean="0"/>
              <a:t>	</a:t>
            </a:r>
            <a:r>
              <a:rPr lang="pl-PL" sz="1800" dirty="0" smtClean="0">
                <a:solidFill>
                  <a:srgbClr val="002060"/>
                </a:solidFill>
              </a:rPr>
              <a:t>W lipcu, kiedy zapotrzebowanie na krew jest szczególnie wysokie, policjanci po raz kolejny udowadniają, że służba drugiemu człowiekowi nie kończy się na wykonywaniu obowiązków służbowych. Zorganizowana pod hasłem „Nie każdy bohater nosi pelerynę” akcja krwiodawcza jest tego doskonałym przykładem. Krew w Komendzie Powiatowej Policji w Bartoszycach oddali funkcjonariusze Policji, Straży Pożarnej, Straży Granicznej i żołnierze. Tym cennym darem podzielili się też inni honorowi krwiodawcy. Zebrano 14 litrów krwi. </a:t>
            </a:r>
            <a:endParaRPr lang="pl-PL" sz="1800" dirty="0">
              <a:solidFill>
                <a:srgbClr val="002060"/>
              </a:solidFill>
            </a:endParaRPr>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000232" y="0"/>
            <a:ext cx="714376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Warte uwagi</a:t>
            </a:r>
            <a:br>
              <a:rPr lang="pl-PL" sz="2400" b="1" dirty="0" smtClean="0">
                <a:solidFill>
                  <a:schemeClr val="bg1"/>
                </a:solidFill>
              </a:rPr>
            </a:br>
            <a:r>
              <a:rPr lang="pl-PL" sz="2400" b="1" dirty="0" smtClean="0">
                <a:solidFill>
                  <a:schemeClr val="bg1"/>
                </a:solidFill>
              </a:rPr>
              <a:t>akcja krwiodawcza – lipiec 2025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pic>
        <p:nvPicPr>
          <p:cNvPr id="49154" name="Picture 2" descr="C:\Users\Martónia\Downloads\520450433_122246642780225716_6343738274294032770_n.jpg"/>
          <p:cNvPicPr>
            <a:picLocks noChangeAspect="1" noChangeArrowheads="1"/>
          </p:cNvPicPr>
          <p:nvPr/>
        </p:nvPicPr>
        <p:blipFill>
          <a:blip r:embed="rId3"/>
          <a:srcRect/>
          <a:stretch>
            <a:fillRect/>
          </a:stretch>
        </p:blipFill>
        <p:spPr bwMode="auto">
          <a:xfrm>
            <a:off x="4643438" y="3071810"/>
            <a:ext cx="4320000" cy="3240000"/>
          </a:xfrm>
          <a:prstGeom prst="rect">
            <a:avLst/>
          </a:prstGeom>
          <a:ln>
            <a:noFill/>
          </a:ln>
          <a:effectLst>
            <a:outerShdw blurRad="292100" dist="139700" dir="2700000" algn="tl" rotWithShape="0">
              <a:srgbClr val="333333">
                <a:alpha val="65000"/>
              </a:srgbClr>
            </a:outerShdw>
          </a:effectLst>
        </p:spPr>
      </p:pic>
      <p:pic>
        <p:nvPicPr>
          <p:cNvPr id="49155" name="Picture 3" descr="C:\Users\Martónia\Downloads\520331924_122246641346225716_2058266967999263576_n.jpg"/>
          <p:cNvPicPr>
            <a:picLocks noChangeAspect="1" noChangeArrowheads="1"/>
          </p:cNvPicPr>
          <p:nvPr/>
        </p:nvPicPr>
        <p:blipFill>
          <a:blip r:embed="rId4"/>
          <a:srcRect/>
          <a:stretch>
            <a:fillRect/>
          </a:stretch>
        </p:blipFill>
        <p:spPr bwMode="auto">
          <a:xfrm>
            <a:off x="285720" y="3071810"/>
            <a:ext cx="4320000" cy="3240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9"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Służby nie tylko w Polsce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sp>
        <p:nvSpPr>
          <p:cNvPr id="10" name="Symbol zastępczy zawartości 9"/>
          <p:cNvSpPr>
            <a:spLocks noGrp="1"/>
          </p:cNvSpPr>
          <p:nvPr>
            <p:ph idx="1"/>
          </p:nvPr>
        </p:nvSpPr>
        <p:spPr>
          <a:xfrm>
            <a:off x="214282" y="1000108"/>
            <a:ext cx="4214842" cy="5500726"/>
          </a:xfrm>
        </p:spPr>
        <p:txBody>
          <a:bodyPr>
            <a:normAutofit fontScale="62500" lnSpcReduction="20000"/>
          </a:bodyPr>
          <a:lstStyle/>
          <a:p>
            <a:pPr>
              <a:buNone/>
            </a:pPr>
            <a:r>
              <a:rPr lang="pl-PL" dirty="0" smtClean="0"/>
              <a:t>	</a:t>
            </a:r>
            <a:r>
              <a:rPr lang="pl-PL" sz="3400" dirty="0" smtClean="0">
                <a:solidFill>
                  <a:srgbClr val="002060"/>
                </a:solidFill>
              </a:rPr>
              <a:t>Nadkom. Łukasz Grabczak, Oficer Dyżurny Komendy Powiatowej Policji w Bartoszycach w 2025 roku, trzykrotnie  brał udział w projekcie, w ramach którego pełni służbę na terenie Holandii. </a:t>
            </a:r>
          </a:p>
          <a:p>
            <a:pPr>
              <a:buNone/>
            </a:pPr>
            <a:endParaRPr lang="pl-PL" sz="3400" dirty="0" smtClean="0">
              <a:solidFill>
                <a:srgbClr val="002060"/>
              </a:solidFill>
            </a:endParaRPr>
          </a:p>
          <a:p>
            <a:pPr>
              <a:buNone/>
            </a:pPr>
            <a:r>
              <a:rPr lang="pl-PL" sz="3400" dirty="0" smtClean="0">
                <a:solidFill>
                  <a:srgbClr val="002060"/>
                </a:solidFill>
              </a:rPr>
              <a:t>	To efekt wieloletniej współpracy między Komendą Wojewódzką Policji w Olsztynie a Policją holenderskiego regionu Limburg. Jej celem jest nie tylko wymiana doświadczeń i wiedzy pomiędzy funkcjonariuszami Policji obu krajów, ale także realna pomoc, którą polscy policjanci niosą naszym rodakom podczas interwencji i innych zdarzeń z udziałem polskich obywateli za granicą. </a:t>
            </a:r>
          </a:p>
          <a:p>
            <a:pPr algn="ctr">
              <a:buNone/>
            </a:pPr>
            <a:endParaRPr lang="pl-PL" b="1" dirty="0" smtClean="0"/>
          </a:p>
        </p:txBody>
      </p:sp>
      <p:pic>
        <p:nvPicPr>
          <p:cNvPr id="1026" name="Picture 2" descr="C:\Users\Martónia\Downloads\IMG-20260205-WA0002.jpg"/>
          <p:cNvPicPr>
            <a:picLocks noChangeAspect="1" noChangeArrowheads="1"/>
          </p:cNvPicPr>
          <p:nvPr/>
        </p:nvPicPr>
        <p:blipFill>
          <a:blip r:embed="rId3"/>
          <a:srcRect/>
          <a:stretch>
            <a:fillRect/>
          </a:stretch>
        </p:blipFill>
        <p:spPr bwMode="auto">
          <a:xfrm>
            <a:off x="4572000" y="928670"/>
            <a:ext cx="4286280" cy="57150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2844" y="928670"/>
            <a:ext cx="2928958" cy="5929330"/>
          </a:xfrm>
        </p:spPr>
        <p:txBody>
          <a:bodyPr>
            <a:normAutofit fontScale="77500" lnSpcReduction="20000"/>
          </a:bodyPr>
          <a:lstStyle/>
          <a:p>
            <a:pPr>
              <a:buNone/>
            </a:pPr>
            <a:r>
              <a:rPr lang="pl-PL" dirty="0" smtClean="0"/>
              <a:t>     Policjanci </a:t>
            </a:r>
            <a:br>
              <a:rPr lang="pl-PL" dirty="0" smtClean="0"/>
            </a:br>
            <a:r>
              <a:rPr lang="pl-PL" dirty="0" smtClean="0"/>
              <a:t>z Wydziału Kryminalnego z </a:t>
            </a:r>
            <a:r>
              <a:rPr lang="pl-PL" b="1" dirty="0" smtClean="0">
                <a:hlinkClick r:id="rId2"/>
              </a:rPr>
              <a:t>Komenda Powiatowa Policji </a:t>
            </a:r>
            <a:br>
              <a:rPr lang="pl-PL" b="1" dirty="0" smtClean="0">
                <a:hlinkClick r:id="rId2"/>
              </a:rPr>
            </a:br>
            <a:r>
              <a:rPr lang="pl-PL" b="1" dirty="0" smtClean="0">
                <a:hlinkClick r:id="rId2"/>
              </a:rPr>
              <a:t>w Bartoszycach</a:t>
            </a:r>
            <a:r>
              <a:rPr lang="pl-PL" dirty="0" smtClean="0"/>
              <a:t> znowu najlepsi. </a:t>
            </a:r>
          </a:p>
          <a:p>
            <a:pPr>
              <a:buNone/>
            </a:pPr>
            <a:r>
              <a:rPr lang="pl-PL" dirty="0" smtClean="0"/>
              <a:t>     Kolejny rok z rzędu, zajęli </a:t>
            </a:r>
            <a:br>
              <a:rPr lang="pl-PL" dirty="0" smtClean="0"/>
            </a:br>
            <a:r>
              <a:rPr lang="pl-PL" dirty="0" smtClean="0"/>
              <a:t>I miejsce w kategorii drużynowej </a:t>
            </a:r>
            <a:br>
              <a:rPr lang="pl-PL" dirty="0" smtClean="0"/>
            </a:br>
            <a:r>
              <a:rPr lang="pl-PL" dirty="0" smtClean="0"/>
              <a:t>w wojewódzkich eliminacjach do ogólnopolskiego konkursu "Policjant Służby Kryminalnej 2025"</a:t>
            </a:r>
          </a:p>
          <a:p>
            <a:endParaRPr lang="pl-PL" dirty="0"/>
          </a:p>
        </p:txBody>
      </p:sp>
      <p:pic>
        <p:nvPicPr>
          <p:cNvPr id="4" name="Obraz 3"/>
          <p:cNvPicPr>
            <a:picLocks noChangeAspect="1" noChangeArrowheads="1"/>
          </p:cNvPicPr>
          <p:nvPr/>
        </p:nvPicPr>
        <p:blipFill>
          <a:blip r:embed="rId3"/>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Sukcesy naszych Policjantów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pic>
        <p:nvPicPr>
          <p:cNvPr id="56322" name="Picture 2" descr="C:\Users\Martónia\Downloads\521920473_122247934100225716_1662447753517250327_n.jpg"/>
          <p:cNvPicPr>
            <a:picLocks noChangeAspect="1" noChangeArrowheads="1"/>
          </p:cNvPicPr>
          <p:nvPr/>
        </p:nvPicPr>
        <p:blipFill>
          <a:blip r:embed="rId4"/>
          <a:srcRect/>
          <a:stretch>
            <a:fillRect/>
          </a:stretch>
        </p:blipFill>
        <p:spPr bwMode="auto">
          <a:xfrm>
            <a:off x="3357551" y="1285860"/>
            <a:ext cx="5592254" cy="5040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6"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285984" y="0"/>
            <a:ext cx="6858016"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Sukcesy naszych Policjantów </a:t>
            </a:r>
            <a:r>
              <a:rPr kumimoji="0" lang="pl-PL" sz="2400" b="1" i="0" u="none" strike="noStrike" kern="1200" cap="none" spc="0" normalizeH="0" baseline="0" noProof="0" dirty="0" smtClean="0">
                <a:ln>
                  <a:noFill/>
                </a:ln>
                <a:solidFill>
                  <a:schemeClr val="bg1"/>
                </a:solidFill>
                <a:effectLst/>
                <a:uLnTx/>
                <a:uFillTx/>
                <a:latin typeface="+mn-lt"/>
                <a:ea typeface="+mn-ea"/>
                <a:cs typeface="+mn-cs"/>
              </a:rPr>
              <a:t>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sp>
        <p:nvSpPr>
          <p:cNvPr id="8" name="Symbol zastępczy zawartości 7"/>
          <p:cNvSpPr>
            <a:spLocks noGrp="1"/>
          </p:cNvSpPr>
          <p:nvPr>
            <p:ph idx="1"/>
          </p:nvPr>
        </p:nvSpPr>
        <p:spPr>
          <a:xfrm>
            <a:off x="214282" y="1000108"/>
            <a:ext cx="8715436" cy="1785950"/>
          </a:xfrm>
        </p:spPr>
        <p:txBody>
          <a:bodyPr>
            <a:normAutofit fontScale="62500" lnSpcReduction="20000"/>
          </a:bodyPr>
          <a:lstStyle/>
          <a:p>
            <a:pPr>
              <a:buNone/>
            </a:pPr>
            <a:r>
              <a:rPr lang="pl-PL" dirty="0" smtClean="0"/>
              <a:t>	Marszałek Województwa Warmińsko-Mazurskiego Marcin Kuchciński uhonorował mężczyzn szczególnie zaangażowanych w działania na rzecz ochrony ofiar przemocy, przyznając im wyróżnienia „Kawalera Białej Wstążki”. Wśród czterech wyróżnionych policjantów  dwóch służy w KPP Bartoszyce:</a:t>
            </a:r>
          </a:p>
          <a:p>
            <a:pPr>
              <a:buNone/>
            </a:pPr>
            <a:r>
              <a:rPr lang="pl-PL" b="1" dirty="0" smtClean="0"/>
              <a:t>	st. asp. Piotr Drozd zajmujący się m. in. profilaktyką społeczną oraz mł. asp. Ariel </a:t>
            </a:r>
            <a:r>
              <a:rPr lang="pl-PL" b="1" dirty="0" err="1" smtClean="0"/>
              <a:t>Matulewicz</a:t>
            </a:r>
            <a:r>
              <a:rPr lang="pl-PL" b="1" dirty="0" smtClean="0"/>
              <a:t> – dzielnicowy z Posterunku Policji w Górowie Iławeckim.</a:t>
            </a:r>
            <a:endParaRPr lang="pl-PL" dirty="0" smtClean="0"/>
          </a:p>
          <a:p>
            <a:endParaRPr lang="pl-PL" dirty="0" smtClean="0"/>
          </a:p>
          <a:p>
            <a:pPr>
              <a:buNone/>
            </a:pPr>
            <a:endParaRPr lang="pl-PL" dirty="0"/>
          </a:p>
        </p:txBody>
      </p:sp>
      <p:pic>
        <p:nvPicPr>
          <p:cNvPr id="2" name="Picture 3" descr="C:\Users\Martónia\Downloads\32-295303.jpg"/>
          <p:cNvPicPr>
            <a:picLocks noChangeAspect="1" noChangeArrowheads="1"/>
          </p:cNvPicPr>
          <p:nvPr/>
        </p:nvPicPr>
        <p:blipFill>
          <a:blip r:embed="rId3"/>
          <a:srcRect/>
          <a:stretch>
            <a:fillRect/>
          </a:stretch>
        </p:blipFill>
        <p:spPr bwMode="auto">
          <a:xfrm>
            <a:off x="2071670" y="2786058"/>
            <a:ext cx="5832000" cy="388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6"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Polityka informacyjna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sp>
        <p:nvSpPr>
          <p:cNvPr id="7" name="Symbol zastępczy zawartości 6"/>
          <p:cNvSpPr>
            <a:spLocks noGrp="1"/>
          </p:cNvSpPr>
          <p:nvPr>
            <p:ph idx="1"/>
          </p:nvPr>
        </p:nvSpPr>
        <p:spPr>
          <a:xfrm>
            <a:off x="457200" y="857232"/>
            <a:ext cx="8229600" cy="1857389"/>
          </a:xfrm>
        </p:spPr>
        <p:txBody>
          <a:bodyPr>
            <a:normAutofit/>
          </a:bodyPr>
          <a:lstStyle/>
          <a:p>
            <a:pPr algn="just">
              <a:buNone/>
            </a:pPr>
            <a:r>
              <a:rPr lang="pl-PL" sz="2800" dirty="0" smtClean="0"/>
              <a:t>Profil Komendy na FB istnieje od 7 marca 2024 r. </a:t>
            </a:r>
            <a:br>
              <a:rPr lang="pl-PL" sz="2800" dirty="0" smtClean="0"/>
            </a:br>
            <a:r>
              <a:rPr lang="pl-PL" sz="2800" dirty="0" smtClean="0"/>
              <a:t>W niespełna 2 lata zainteresowaliśmy już ponad </a:t>
            </a:r>
            <a:br>
              <a:rPr lang="pl-PL" sz="2800" dirty="0" smtClean="0"/>
            </a:br>
            <a:r>
              <a:rPr lang="pl-PL" sz="2800" dirty="0" smtClean="0"/>
              <a:t>14 500 osób, które obserwują nas na </a:t>
            </a:r>
            <a:r>
              <a:rPr lang="pl-PL" sz="2800" dirty="0" err="1" smtClean="0"/>
              <a:t>Facebooku</a:t>
            </a:r>
            <a:r>
              <a:rPr lang="pl-PL" sz="2800" dirty="0" smtClean="0"/>
              <a:t>. </a:t>
            </a:r>
            <a:endParaRPr lang="pl-PL" sz="2800" dirty="0"/>
          </a:p>
        </p:txBody>
      </p:sp>
      <p:pic>
        <p:nvPicPr>
          <p:cNvPr id="55298" name="Picture 2" descr="C:\Users\Martónia\Downloads\FB.png"/>
          <p:cNvPicPr>
            <a:picLocks noChangeAspect="1" noChangeArrowheads="1"/>
          </p:cNvPicPr>
          <p:nvPr/>
        </p:nvPicPr>
        <p:blipFill>
          <a:blip r:embed="rId3"/>
          <a:srcRect/>
          <a:stretch>
            <a:fillRect/>
          </a:stretch>
        </p:blipFill>
        <p:spPr bwMode="auto">
          <a:xfrm>
            <a:off x="214282" y="2357430"/>
            <a:ext cx="8576288" cy="34920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2844" y="3929066"/>
            <a:ext cx="9001156" cy="2714644"/>
          </a:xfrm>
        </p:spPr>
        <p:txBody>
          <a:bodyPr>
            <a:normAutofit fontScale="25000" lnSpcReduction="20000"/>
          </a:bodyPr>
          <a:lstStyle/>
          <a:p>
            <a:pPr>
              <a:buNone/>
            </a:pPr>
            <a:endParaRPr lang="pl-PL" sz="7200" b="1" dirty="0" smtClean="0">
              <a:solidFill>
                <a:srgbClr val="002060"/>
              </a:solidFill>
            </a:endParaRPr>
          </a:p>
          <a:p>
            <a:pPr>
              <a:buNone/>
            </a:pPr>
            <a:r>
              <a:rPr lang="pl-PL" sz="7200" b="1" dirty="0" smtClean="0">
                <a:solidFill>
                  <a:srgbClr val="002060"/>
                </a:solidFill>
              </a:rPr>
              <a:t>„Kronika Policyjna”, </a:t>
            </a:r>
            <a:r>
              <a:rPr lang="pl-PL" sz="7200" dirty="0" smtClean="0">
                <a:solidFill>
                  <a:srgbClr val="002060"/>
                </a:solidFill>
              </a:rPr>
              <a:t>to tytuł cotygodniowego programu informacyjnego w lokalnej TV </a:t>
            </a:r>
            <a:r>
              <a:rPr lang="pl-PL" sz="7200" dirty="0" err="1" smtClean="0">
                <a:solidFill>
                  <a:srgbClr val="002060"/>
                </a:solidFill>
              </a:rPr>
              <a:t>BartSat</a:t>
            </a:r>
            <a:r>
              <a:rPr lang="pl-PL" sz="7200" dirty="0" smtClean="0">
                <a:solidFill>
                  <a:srgbClr val="002060"/>
                </a:solidFill>
              </a:rPr>
              <a:t>. </a:t>
            </a:r>
          </a:p>
          <a:p>
            <a:pPr>
              <a:buNone/>
            </a:pPr>
            <a:r>
              <a:rPr lang="pl-PL" sz="7200" dirty="0" smtClean="0">
                <a:solidFill>
                  <a:srgbClr val="002060"/>
                </a:solidFill>
              </a:rPr>
              <a:t>	W programie:</a:t>
            </a:r>
          </a:p>
          <a:p>
            <a:r>
              <a:rPr lang="pl-PL" sz="7200" dirty="0" smtClean="0">
                <a:solidFill>
                  <a:srgbClr val="002060"/>
                </a:solidFill>
              </a:rPr>
              <a:t>promujemy działalność profilaktyczną,</a:t>
            </a:r>
          </a:p>
          <a:p>
            <a:r>
              <a:rPr lang="pl-PL" sz="7200" dirty="0" smtClean="0">
                <a:solidFill>
                  <a:srgbClr val="002060"/>
                </a:solidFill>
              </a:rPr>
              <a:t>informujemy o zmianach w przepisach,</a:t>
            </a:r>
          </a:p>
          <a:p>
            <a:r>
              <a:rPr lang="pl-PL" sz="7200" dirty="0" smtClean="0">
                <a:solidFill>
                  <a:srgbClr val="002060"/>
                </a:solidFill>
              </a:rPr>
              <a:t>ostrzegamy przed zagrożeniami,</a:t>
            </a:r>
          </a:p>
          <a:p>
            <a:r>
              <a:rPr lang="pl-PL" sz="7200" dirty="0" smtClean="0">
                <a:solidFill>
                  <a:srgbClr val="002060"/>
                </a:solidFill>
              </a:rPr>
              <a:t>przedstawiamy codzienną służbę. </a:t>
            </a:r>
          </a:p>
          <a:p>
            <a:pPr>
              <a:buNone/>
            </a:pPr>
            <a:r>
              <a:rPr lang="pl-PL" sz="8000" b="1" dirty="0" smtClean="0">
                <a:solidFill>
                  <a:srgbClr val="002060"/>
                </a:solidFill>
              </a:rPr>
              <a:t>    O naszych działaniach mieszkańcy powiatu słyszą też  w Radio Bartoszyce. </a:t>
            </a:r>
          </a:p>
          <a:p>
            <a:pPr>
              <a:buNone/>
            </a:pPr>
            <a:endParaRPr lang="pl-PL" sz="4900" b="1" dirty="0" smtClean="0">
              <a:solidFill>
                <a:srgbClr val="002060"/>
              </a:solidFill>
            </a:endParaRPr>
          </a:p>
          <a:p>
            <a:pPr algn="just"/>
            <a:endParaRPr lang="pl-PL" sz="2900" dirty="0" smtClean="0">
              <a:solidFill>
                <a:srgbClr val="002060"/>
              </a:solidFill>
            </a:endParaRPr>
          </a:p>
          <a:p>
            <a:pPr algn="just"/>
            <a:endParaRPr lang="pl-PL" sz="2900" dirty="0" smtClean="0">
              <a:solidFill>
                <a:srgbClr val="002060"/>
              </a:solidFill>
            </a:endParaRPr>
          </a:p>
          <a:p>
            <a:pPr algn="just">
              <a:buNone/>
            </a:pPr>
            <a:endParaRPr lang="pl-PL" dirty="0" smtClean="0">
              <a:solidFill>
                <a:srgbClr val="002060"/>
              </a:solidFill>
            </a:endParaRPr>
          </a:p>
          <a:p>
            <a:pPr algn="just">
              <a:buNone/>
            </a:pPr>
            <a:endParaRPr lang="pl-PL" dirty="0" smtClean="0">
              <a:solidFill>
                <a:srgbClr val="002060"/>
              </a:solidFill>
            </a:endParaRPr>
          </a:p>
          <a:p>
            <a:pPr algn="just">
              <a:buNone/>
            </a:pPr>
            <a:r>
              <a:rPr lang="pl-PL" dirty="0" smtClean="0">
                <a:solidFill>
                  <a:srgbClr val="002060"/>
                </a:solidFill>
              </a:rPr>
              <a:t>	</a:t>
            </a:r>
            <a:endParaRPr lang="pl-PL" dirty="0">
              <a:solidFill>
                <a:srgbClr val="002060"/>
              </a:solidFill>
            </a:endParaRPr>
          </a:p>
        </p:txBody>
      </p:sp>
      <p:pic>
        <p:nvPicPr>
          <p:cNvPr id="6" name="Obraz 5"/>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9"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Polityka informacyjna </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pic>
        <p:nvPicPr>
          <p:cNvPr id="54274" name="Picture 2" descr="C:\Users\Martónia\Downloads\Still0204_00003.png"/>
          <p:cNvPicPr>
            <a:picLocks noChangeAspect="1" noChangeArrowheads="1"/>
          </p:cNvPicPr>
          <p:nvPr/>
        </p:nvPicPr>
        <p:blipFill>
          <a:blip r:embed="rId3" cstate="print"/>
          <a:srcRect/>
          <a:stretch>
            <a:fillRect/>
          </a:stretch>
        </p:blipFill>
        <p:spPr bwMode="auto">
          <a:xfrm>
            <a:off x="4786314" y="1357298"/>
            <a:ext cx="3647999" cy="2052000"/>
          </a:xfrm>
          <a:prstGeom prst="rect">
            <a:avLst/>
          </a:prstGeom>
          <a:ln>
            <a:noFill/>
          </a:ln>
          <a:effectLst>
            <a:outerShdw blurRad="292100" dist="139700" dir="2700000" algn="tl" rotWithShape="0">
              <a:srgbClr val="333333">
                <a:alpha val="65000"/>
              </a:srgbClr>
            </a:outerShdw>
          </a:effectLst>
        </p:spPr>
      </p:pic>
      <p:pic>
        <p:nvPicPr>
          <p:cNvPr id="7" name="Picture 4" descr="C:\Users\Martónia\Downloads\556815195_122261475074225716_143404096198108154_n.jpg"/>
          <p:cNvPicPr>
            <a:picLocks noChangeAspect="1" noChangeArrowheads="1"/>
          </p:cNvPicPr>
          <p:nvPr/>
        </p:nvPicPr>
        <p:blipFill>
          <a:blip r:embed="rId4"/>
          <a:srcRect/>
          <a:stretch>
            <a:fillRect/>
          </a:stretch>
        </p:blipFill>
        <p:spPr bwMode="auto">
          <a:xfrm>
            <a:off x="571472" y="1071546"/>
            <a:ext cx="3744548" cy="306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214422"/>
            <a:ext cx="8229600" cy="5286412"/>
          </a:xfrm>
        </p:spPr>
        <p:txBody>
          <a:bodyPr>
            <a:normAutofit fontScale="55000" lnSpcReduction="20000"/>
          </a:bodyPr>
          <a:lstStyle/>
          <a:p>
            <a:pPr marL="571500" indent="-571500">
              <a:lnSpc>
                <a:spcPct val="170000"/>
              </a:lnSpc>
              <a:buFont typeface="+mj-lt"/>
              <a:buAutoNum type="romanUcPeriod"/>
            </a:pPr>
            <a:r>
              <a:rPr lang="pl-PL" sz="3400" b="1" dirty="0" smtClean="0">
                <a:solidFill>
                  <a:srgbClr val="002060"/>
                </a:solidFill>
              </a:rPr>
              <a:t>Doskonalenie działań Policji na wypadek wystąpienia sytuacji kryzysowych</a:t>
            </a:r>
          </a:p>
          <a:p>
            <a:pPr marL="571500" indent="-571500">
              <a:lnSpc>
                <a:spcPct val="170000"/>
              </a:lnSpc>
              <a:buFont typeface="+mj-lt"/>
              <a:buAutoNum type="romanUcPeriod"/>
            </a:pPr>
            <a:r>
              <a:rPr lang="pl-PL" sz="3400" b="1" dirty="0" smtClean="0">
                <a:solidFill>
                  <a:srgbClr val="002060"/>
                </a:solidFill>
              </a:rPr>
              <a:t>Wzmacnianie bezpieczeństwa społeczności lokalnej poprzez zapobieganie i zwalczanie kluczowych rodzajów przestępstw</a:t>
            </a:r>
          </a:p>
          <a:p>
            <a:pPr marL="571500" indent="-571500">
              <a:lnSpc>
                <a:spcPct val="170000"/>
              </a:lnSpc>
              <a:buFont typeface="+mj-lt"/>
              <a:buAutoNum type="romanUcPeriod"/>
            </a:pPr>
            <a:r>
              <a:rPr lang="pl-PL" sz="3400" b="1" dirty="0" smtClean="0">
                <a:solidFill>
                  <a:srgbClr val="002060"/>
                </a:solidFill>
              </a:rPr>
              <a:t>Optymalizacja działań Policji w obszarze zwalczania przestępczości zorganizowanej, </a:t>
            </a:r>
            <a:r>
              <a:rPr lang="pl-PL" sz="3400" b="1" dirty="0" err="1" smtClean="0">
                <a:solidFill>
                  <a:srgbClr val="002060"/>
                </a:solidFill>
              </a:rPr>
              <a:t>transgranicznej</a:t>
            </a:r>
            <a:r>
              <a:rPr lang="pl-PL" sz="3400" b="1" dirty="0" smtClean="0">
                <a:solidFill>
                  <a:srgbClr val="002060"/>
                </a:solidFill>
              </a:rPr>
              <a:t> i popełnianej w cyberprzestrzeni</a:t>
            </a:r>
          </a:p>
          <a:p>
            <a:pPr marL="571500" indent="-571500">
              <a:lnSpc>
                <a:spcPct val="170000"/>
              </a:lnSpc>
              <a:buFont typeface="+mj-lt"/>
              <a:buAutoNum type="romanUcPeriod"/>
            </a:pPr>
            <a:r>
              <a:rPr lang="pl-PL" sz="3400" b="1" dirty="0" smtClean="0">
                <a:solidFill>
                  <a:srgbClr val="002060"/>
                </a:solidFill>
              </a:rPr>
              <a:t>Wzmocnienie zdolności Policji do ochrony społeczeństwa w dynamicznie zmieniającym się otoczeniu poprzez profesjonalizację kadry funkcjonariuszy i pracowników Policji</a:t>
            </a:r>
          </a:p>
          <a:p>
            <a:pPr marL="571500" indent="-571500">
              <a:lnSpc>
                <a:spcPct val="170000"/>
              </a:lnSpc>
              <a:buFont typeface="+mj-lt"/>
              <a:buAutoNum type="romanUcPeriod"/>
            </a:pPr>
            <a:r>
              <a:rPr lang="pl-PL" sz="3400" b="1" dirty="0" smtClean="0">
                <a:solidFill>
                  <a:srgbClr val="002060"/>
                </a:solidFill>
              </a:rPr>
              <a:t>Zwiększenie efektywności działań Policji poprzez wdrażanie nowoczesnych rozwiązań technologicznych oraz zarządczych</a:t>
            </a:r>
          </a:p>
          <a:p>
            <a:pPr>
              <a:buNone/>
            </a:pPr>
            <a:endParaRPr lang="pl-PL" dirty="0"/>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noGrp="1"/>
          </p:cNvSpPr>
          <p:nvPr>
            <p:ph type="title"/>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lvl="0">
              <a:defRPr/>
            </a:pPr>
            <a:r>
              <a:rPr lang="pl-PL" sz="2400" b="1" dirty="0" smtClean="0"/>
              <a:t>Priorytety i zadania priorytetowe Komendanta Głównego Policji na lata 2026–2028</a:t>
            </a: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28596" y="1285860"/>
            <a:ext cx="8358246" cy="5000660"/>
          </a:xfrm>
        </p:spPr>
        <p:txBody>
          <a:bodyPr>
            <a:normAutofit/>
          </a:bodyPr>
          <a:lstStyle/>
          <a:p>
            <a:pPr marL="339725" indent="-339725" algn="just">
              <a:spcBef>
                <a:spcPts val="550"/>
              </a:spcBef>
              <a:buFont typeface="Arial"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pl-PL" sz="1900" b="1" dirty="0" smtClean="0">
                <a:solidFill>
                  <a:srgbClr val="002060"/>
                </a:solidFill>
              </a:rPr>
              <a:t>Poprawa bezpieczeństwa w ruchu drogowym</a:t>
            </a:r>
          </a:p>
          <a:p>
            <a:pPr marL="339725" indent="-339725" algn="just">
              <a:spcBef>
                <a:spcPts val="550"/>
              </a:spcBef>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pl-PL" sz="1900" b="1" dirty="0" smtClean="0">
              <a:solidFill>
                <a:srgbClr val="002060"/>
              </a:solidFill>
            </a:endParaRPr>
          </a:p>
          <a:p>
            <a:pPr marL="339725" indent="-339725" algn="just">
              <a:spcBef>
                <a:spcPts val="550"/>
              </a:spcBef>
              <a:buFont typeface="Arial"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pl-PL" sz="1900" b="1" dirty="0" smtClean="0">
                <a:solidFill>
                  <a:srgbClr val="002060"/>
                </a:solidFill>
              </a:rPr>
              <a:t>Dążenie do maksymalizacji ilości służb patrolowych i obchodowych</a:t>
            </a:r>
          </a:p>
          <a:p>
            <a:pPr marL="339725" indent="-339725" algn="just">
              <a:spcBef>
                <a:spcPts val="550"/>
              </a:spcBef>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pl-PL" sz="1900" b="1" dirty="0" smtClean="0">
              <a:solidFill>
                <a:srgbClr val="002060"/>
              </a:solidFill>
            </a:endParaRPr>
          </a:p>
          <a:p>
            <a:pPr marL="339725" indent="-339725" algn="just">
              <a:spcBef>
                <a:spcPts val="550"/>
              </a:spcBef>
              <a:buFont typeface="Arial"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pl-PL" sz="1900" b="1" dirty="0" smtClean="0">
                <a:solidFill>
                  <a:srgbClr val="002060"/>
                </a:solidFill>
              </a:rPr>
              <a:t>Ograniczanie dynamiki oraz poprawa poziomu wykrywalności przestępstw (ogółem, kryminalne, 5 kategorii)</a:t>
            </a:r>
          </a:p>
          <a:p>
            <a:pPr marL="339725" indent="-339725" algn="just">
              <a:spcBef>
                <a:spcPts val="550"/>
              </a:spcBef>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pl-PL" sz="1900" b="1" dirty="0" smtClean="0">
              <a:solidFill>
                <a:srgbClr val="002060"/>
              </a:solidFill>
            </a:endParaRPr>
          </a:p>
          <a:p>
            <a:pPr marL="339725" indent="-339725" algn="just">
              <a:spcBef>
                <a:spcPts val="550"/>
              </a:spcBef>
              <a:buFont typeface="Arial"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pl-PL" sz="1900" b="1" dirty="0" smtClean="0">
                <a:solidFill>
                  <a:srgbClr val="002060"/>
                </a:solidFill>
              </a:rPr>
              <a:t>Walka z </a:t>
            </a:r>
            <a:r>
              <a:rPr lang="pl-PL" sz="1900" b="1" dirty="0" err="1" smtClean="0">
                <a:solidFill>
                  <a:srgbClr val="002060"/>
                </a:solidFill>
              </a:rPr>
              <a:t>cyberprzestępczością</a:t>
            </a:r>
            <a:endParaRPr lang="pl-PL" sz="1900" b="1" dirty="0" smtClean="0">
              <a:solidFill>
                <a:srgbClr val="002060"/>
              </a:solidFill>
            </a:endParaRPr>
          </a:p>
          <a:p>
            <a:pPr marL="339725" indent="-339725" algn="just">
              <a:spcBef>
                <a:spcPts val="550"/>
              </a:spcBef>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pl-PL" sz="1900" b="1" dirty="0" smtClean="0">
              <a:solidFill>
                <a:srgbClr val="002060"/>
              </a:solidFill>
            </a:endParaRPr>
          </a:p>
          <a:p>
            <a:pPr marL="339725" indent="-339725" algn="just">
              <a:spcBef>
                <a:spcPts val="550"/>
              </a:spcBef>
              <a:buFont typeface="Arial"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pl-PL" sz="1900" b="1" dirty="0" smtClean="0">
                <a:solidFill>
                  <a:srgbClr val="002060"/>
                </a:solidFill>
              </a:rPr>
              <a:t>Poprawa wykrywalności przestępstw gospodarczych oraz w zakresie zabezpieczenia mienia</a:t>
            </a:r>
          </a:p>
          <a:p>
            <a:pPr marL="339725" indent="-339725" algn="just">
              <a:spcBef>
                <a:spcPts val="550"/>
              </a:spcBef>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pl-PL" sz="1900" b="1" dirty="0" smtClean="0">
              <a:solidFill>
                <a:srgbClr val="002060"/>
              </a:solidFill>
            </a:endParaRPr>
          </a:p>
          <a:p>
            <a:pPr marL="339725" indent="-339725" algn="just">
              <a:spcBef>
                <a:spcPts val="550"/>
              </a:spcBef>
              <a:buFont typeface="Arial"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pl-PL" sz="1900" b="1" dirty="0" smtClean="0">
                <a:solidFill>
                  <a:srgbClr val="002060"/>
                </a:solidFill>
              </a:rPr>
              <a:t>Zwalczanie przestępczości narkotykowej oraz dążenie do podwyższenia poziomu zabezpieczania i odzyskiwania mienia pochodzącego z przestępstwa; </a:t>
            </a:r>
          </a:p>
          <a:p>
            <a:endParaRPr lang="pl-PL" b="1" dirty="0">
              <a:solidFill>
                <a:srgbClr val="002060"/>
              </a:solidFill>
            </a:endParaRPr>
          </a:p>
        </p:txBody>
      </p:sp>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357422" y="0"/>
            <a:ext cx="6786578" cy="857232"/>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0" u="none" strike="noStrike" kern="1200" cap="none" spc="0" normalizeH="0" baseline="0" noProof="0" dirty="0" smtClean="0">
                <a:ln>
                  <a:noFill/>
                </a:ln>
                <a:solidFill>
                  <a:schemeClr val="bg1"/>
                </a:solidFill>
                <a:effectLst/>
                <a:uLnTx/>
                <a:uFillTx/>
                <a:latin typeface="+mn-lt"/>
                <a:ea typeface="+mn-ea"/>
                <a:cs typeface="+mn-cs"/>
              </a:rPr>
              <a:t>Kierunki działań KPP Bartoszyce na 2026 rok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buNone/>
            </a:pPr>
            <a:endParaRPr lang="pl-PL" dirty="0" smtClean="0"/>
          </a:p>
          <a:p>
            <a:pPr>
              <a:buNone/>
            </a:pPr>
            <a:endParaRPr lang="pl-PL" dirty="0" smtClean="0"/>
          </a:p>
          <a:p>
            <a:pPr>
              <a:buNone/>
            </a:pPr>
            <a:endParaRPr lang="pl-PL" dirty="0" smtClean="0"/>
          </a:p>
          <a:p>
            <a:pPr>
              <a:buNone/>
            </a:pPr>
            <a:endParaRPr lang="pl-PL" dirty="0" smtClean="0"/>
          </a:p>
          <a:p>
            <a:pPr>
              <a:buNone/>
            </a:pPr>
            <a:r>
              <a:rPr lang="pl-PL" dirty="0" smtClean="0"/>
              <a:t>						</a:t>
            </a:r>
            <a:r>
              <a:rPr lang="pl-PL" b="1" dirty="0" smtClean="0">
                <a:solidFill>
                  <a:srgbClr val="002060"/>
                </a:solidFill>
              </a:rPr>
              <a:t>Dziękuję za uwagę.</a:t>
            </a:r>
            <a:endParaRPr lang="pl-PL" b="1" dirty="0">
              <a:solidFill>
                <a:srgbClr val="002060"/>
              </a:solidFill>
            </a:endParaRPr>
          </a:p>
        </p:txBody>
      </p:sp>
      <p:pic>
        <p:nvPicPr>
          <p:cNvPr id="6" name="Obraz 5"/>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7" name="Tytuł 4">
            <a:extLst>
              <a:ext uri="{FF2B5EF4-FFF2-40B4-BE49-F238E27FC236}">
                <a16:creationId xmlns:a16="http://schemas.microsoft.com/office/drawing/2014/main" xmlns="" id="{C6E951AA-8E2B-40EB-9C05-1B7B66C57095}"/>
              </a:ext>
            </a:extLst>
          </p:cNvPr>
          <p:cNvSpPr txBox="1">
            <a:spLocks/>
          </p:cNvSpPr>
          <p:nvPr/>
        </p:nvSpPr>
        <p:spPr>
          <a:xfrm>
            <a:off x="2357422" y="0"/>
            <a:ext cx="6786578"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l-PL" sz="2400" b="1" i="0" u="none" strike="noStrike" kern="1200" cap="none" spc="0" normalizeH="0" noProof="0" dirty="0" smtClean="0">
              <a:ln>
                <a:noFill/>
              </a:ln>
              <a:solidFill>
                <a:schemeClr val="bg1"/>
              </a:solidFill>
              <a:effectLst/>
              <a:uLnTx/>
              <a:uFillTx/>
              <a:latin typeface="+mn-lt"/>
              <a:ea typeface="+mn-ea"/>
              <a:cs typeface="+mn-cs"/>
            </a:endParaRPr>
          </a:p>
        </p:txBody>
      </p:sp>
      <p:pic>
        <p:nvPicPr>
          <p:cNvPr id="52226" name="Picture 2" descr="C:\Users\Martónia\Desktop\nowe nasze logo.jpg"/>
          <p:cNvPicPr>
            <a:picLocks noChangeAspect="1" noChangeArrowheads="1"/>
          </p:cNvPicPr>
          <p:nvPr/>
        </p:nvPicPr>
        <p:blipFill>
          <a:blip r:embed="rId3"/>
          <a:srcRect/>
          <a:stretch>
            <a:fillRect/>
          </a:stretch>
        </p:blipFill>
        <p:spPr bwMode="auto">
          <a:xfrm>
            <a:off x="857224" y="1500174"/>
            <a:ext cx="2736000" cy="2736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pl-PL" sz="2400" b="1" dirty="0" smtClean="0">
              <a:solidFill>
                <a:schemeClr val="bg1"/>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WYDZIAŁ KRYMINALNY – przestępczość ogółem </a:t>
            </a:r>
          </a:p>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 </a:t>
            </a:r>
          </a:p>
        </p:txBody>
      </p:sp>
      <p:graphicFrame>
        <p:nvGraphicFramePr>
          <p:cNvPr id="7" name="Symbol zastępczy zawartości 6"/>
          <p:cNvGraphicFramePr>
            <a:graphicFrameLocks noGrp="1"/>
          </p:cNvGraphicFramePr>
          <p:nvPr>
            <p:ph idx="1"/>
          </p:nvPr>
        </p:nvGraphicFramePr>
        <p:xfrm>
          <a:off x="142843" y="1214422"/>
          <a:ext cx="8858312" cy="5046197"/>
        </p:xfrm>
        <a:graphic>
          <a:graphicData uri="http://schemas.openxmlformats.org/drawingml/2006/table">
            <a:tbl>
              <a:tblPr>
                <a:tableStyleId>{3C2FFA5D-87B4-456A-9821-1D502468CF0F}</a:tableStyleId>
              </a:tblPr>
              <a:tblGrid>
                <a:gridCol w="1857389"/>
                <a:gridCol w="1785950"/>
                <a:gridCol w="1584517"/>
                <a:gridCol w="1210152"/>
                <a:gridCol w="1210152"/>
                <a:gridCol w="1210152"/>
              </a:tblGrid>
              <a:tr h="2042078">
                <a:tc>
                  <a:txBody>
                    <a:bodyPr/>
                    <a:lstStyle/>
                    <a:p>
                      <a:pPr algn="ctr" fontAlgn="ctr"/>
                      <a:r>
                        <a:rPr lang="pl-PL" sz="2000" b="1" i="0" u="none" strike="noStrike" dirty="0" smtClean="0">
                          <a:solidFill>
                            <a:srgbClr val="000000"/>
                          </a:solidFill>
                          <a:effectLst/>
                          <a:latin typeface="Calibri" pitchFamily="34" charset="0"/>
                          <a:cs typeface="Calibri" pitchFamily="34" charset="0"/>
                        </a:rPr>
                        <a:t>Jednostka </a:t>
                      </a:r>
                      <a:endParaRPr lang="pl-PL" sz="2000" b="1" i="0" u="none" strike="noStrike" dirty="0">
                        <a:solidFill>
                          <a:srgbClr val="000000"/>
                        </a:solidFill>
                        <a:effectLst/>
                        <a:latin typeface="Calibri" pitchFamily="34" charset="0"/>
                        <a:cs typeface="Calibri" pitchFamily="34" charset="0"/>
                      </a:endParaRP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2000" b="1" u="none" strike="noStrike" dirty="0">
                          <a:effectLst/>
                        </a:rPr>
                        <a:t>Postępowania wszczęte                  2024 r.</a:t>
                      </a:r>
                      <a:endParaRPr lang="pl-PL" sz="2000" b="1" i="0" u="none" strike="noStrike" dirty="0">
                        <a:solidFill>
                          <a:srgbClr val="000000"/>
                        </a:solidFill>
                        <a:effectLst/>
                        <a:latin typeface="Calibri" pitchFamily="34" charset="0"/>
                        <a:cs typeface="Calibri" pitchFamily="34" charset="0"/>
                      </a:endParaRP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2000" b="1" u="none" strike="noStrike" dirty="0">
                          <a:solidFill>
                            <a:srgbClr val="C00000"/>
                          </a:solidFill>
                          <a:effectLst/>
                        </a:rPr>
                        <a:t>Postępowania wszczęte            2025 r.</a:t>
                      </a:r>
                      <a:endParaRPr lang="pl-PL" sz="2000" b="1" i="0" u="none" strike="noStrike" dirty="0">
                        <a:solidFill>
                          <a:srgbClr val="C00000"/>
                        </a:solidFill>
                        <a:effectLst/>
                        <a:latin typeface="Calibri" pitchFamily="34" charset="0"/>
                        <a:cs typeface="Calibri" pitchFamily="34" charset="0"/>
                      </a:endParaRP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2000" b="1" u="none" strike="noStrike" dirty="0">
                          <a:effectLst/>
                        </a:rPr>
                        <a:t>% wykrycia 2024 r.</a:t>
                      </a:r>
                      <a:endParaRPr lang="pl-PL" sz="2000" b="1" i="0" u="none" strike="noStrike" dirty="0">
                        <a:solidFill>
                          <a:srgbClr val="000000"/>
                        </a:solidFill>
                        <a:effectLst/>
                        <a:latin typeface="Calibri" pitchFamily="34" charset="0"/>
                        <a:cs typeface="Calibri" pitchFamily="34" charset="0"/>
                      </a:endParaRP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2000" b="1" u="none" strike="noStrike" dirty="0">
                          <a:solidFill>
                            <a:srgbClr val="C00000"/>
                          </a:solidFill>
                          <a:effectLst/>
                        </a:rPr>
                        <a:t>% wykrycia 2025 r.</a:t>
                      </a:r>
                      <a:endParaRPr lang="pl-PL" sz="2000" b="1" i="0" u="none" strike="noStrike" dirty="0">
                        <a:solidFill>
                          <a:srgbClr val="C00000"/>
                        </a:solidFill>
                        <a:effectLst/>
                        <a:latin typeface="Calibri" pitchFamily="34" charset="0"/>
                        <a:cs typeface="Calibri" pitchFamily="34" charset="0"/>
                      </a:endParaRP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2000" b="1" u="none" strike="noStrike" dirty="0">
                          <a:solidFill>
                            <a:srgbClr val="C00000"/>
                          </a:solidFill>
                          <a:effectLst/>
                        </a:rPr>
                        <a:t>Podejrzani zatrzymani na gorącym uczynku       2025 r.</a:t>
                      </a:r>
                      <a:endParaRPr lang="pl-PL" sz="2000" b="1" i="0" u="none" strike="noStrike" dirty="0">
                        <a:solidFill>
                          <a:srgbClr val="C00000"/>
                        </a:solidFill>
                        <a:effectLst/>
                        <a:latin typeface="Calibri" pitchFamily="34" charset="0"/>
                        <a:cs typeface="Calibri" pitchFamily="34" charset="0"/>
                      </a:endParaRP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r>
              <a:tr h="1244070">
                <a:tc>
                  <a:txBody>
                    <a:bodyPr/>
                    <a:lstStyle/>
                    <a:p>
                      <a:pPr algn="l" fontAlgn="t"/>
                      <a:endParaRPr lang="pl-PL" sz="1600" u="none" strike="noStrike" dirty="0" smtClean="0">
                        <a:effectLst/>
                      </a:endParaRPr>
                    </a:p>
                    <a:p>
                      <a:pPr algn="ctr" fontAlgn="t"/>
                      <a:r>
                        <a:rPr lang="pl-PL" sz="1600" u="none" strike="noStrike" dirty="0" smtClean="0">
                          <a:effectLst/>
                        </a:rPr>
                        <a:t>KPP </a:t>
                      </a:r>
                      <a:r>
                        <a:rPr lang="pl-PL" sz="1600" u="none" strike="noStrike" dirty="0">
                          <a:effectLst/>
                        </a:rPr>
                        <a:t>Bartoszyce</a:t>
                      </a:r>
                      <a:endParaRPr lang="pl-PL" sz="1600" b="1" i="0" u="none" strike="noStrike" dirty="0">
                        <a:solidFill>
                          <a:srgbClr val="000000"/>
                        </a:solidFill>
                        <a:effectLst/>
                        <a:latin typeface="Calibri" pitchFamily="34" charset="0"/>
                        <a:cs typeface="Calibri" pitchFamily="34" charset="0"/>
                      </a:endParaRPr>
                    </a:p>
                  </a:txBody>
                  <a:tcPr marL="9141" marR="9141" marT="9141"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u="none" strike="noStrike" dirty="0">
                          <a:effectLst/>
                        </a:rPr>
                        <a:t>978</a:t>
                      </a:r>
                      <a:endParaRPr lang="pl-PL" sz="1600" b="1" i="0" u="none" strike="noStrike" dirty="0">
                        <a:solidFill>
                          <a:srgbClr val="000000"/>
                        </a:solidFill>
                        <a:effectLst/>
                        <a:latin typeface="Calibri" pitchFamily="34" charset="0"/>
                        <a:cs typeface="Calibri"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b="1" u="none" strike="noStrike" dirty="0" smtClean="0">
                          <a:solidFill>
                            <a:srgbClr val="C00000"/>
                          </a:solidFill>
                          <a:effectLst/>
                        </a:rPr>
                        <a:t>887↓ </a:t>
                      </a:r>
                      <a:endParaRPr lang="pl-PL" sz="1600" b="1" i="0" u="none" strike="noStrike" dirty="0">
                        <a:solidFill>
                          <a:srgbClr val="C00000"/>
                        </a:solidFill>
                        <a:effectLst/>
                        <a:latin typeface="Calibri" pitchFamily="34" charset="0"/>
                        <a:cs typeface="Calibri"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u="none" strike="noStrike" dirty="0">
                          <a:effectLst/>
                        </a:rPr>
                        <a:t>67,57</a:t>
                      </a:r>
                      <a:endParaRPr lang="pl-PL" sz="1600" b="1" i="0" u="none" strike="noStrike" dirty="0">
                        <a:solidFill>
                          <a:srgbClr val="000000"/>
                        </a:solidFill>
                        <a:effectLst/>
                        <a:latin typeface="Calibri" pitchFamily="34" charset="0"/>
                        <a:cs typeface="Calibri"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b="1" u="none" strike="noStrike" dirty="0" smtClean="0">
                          <a:solidFill>
                            <a:srgbClr val="C00000"/>
                          </a:solidFill>
                          <a:effectLst/>
                        </a:rPr>
                        <a:t>79,82 ↑</a:t>
                      </a:r>
                      <a:endParaRPr lang="pl-PL" sz="1600" b="1" i="0" u="none" strike="noStrike" dirty="0">
                        <a:solidFill>
                          <a:srgbClr val="C00000"/>
                        </a:solidFill>
                        <a:effectLst/>
                        <a:latin typeface="Calibri" pitchFamily="34" charset="0"/>
                        <a:cs typeface="Calibri"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b="1" u="none" strike="noStrike" dirty="0">
                          <a:solidFill>
                            <a:srgbClr val="C00000"/>
                          </a:solidFill>
                          <a:effectLst/>
                        </a:rPr>
                        <a:t>109</a:t>
                      </a:r>
                      <a:endParaRPr lang="pl-PL" sz="1600" b="1" i="0" u="none" strike="noStrike" dirty="0">
                        <a:solidFill>
                          <a:srgbClr val="C00000"/>
                        </a:solidFill>
                        <a:effectLst/>
                        <a:latin typeface="Calibri" pitchFamily="34" charset="0"/>
                        <a:cs typeface="Calibri"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r>
              <a:tr h="1760049">
                <a:tc>
                  <a:txBody>
                    <a:bodyPr/>
                    <a:lstStyle/>
                    <a:p>
                      <a:pPr algn="ctr" fontAlgn="t"/>
                      <a:r>
                        <a:rPr lang="pl-PL" sz="1600" u="none" strike="noStrike" dirty="0" smtClean="0">
                          <a:effectLst/>
                        </a:rPr>
                        <a:t>KWP Olsztyn</a:t>
                      </a:r>
                      <a:r>
                        <a:rPr lang="pl-PL" sz="1600" u="none" strike="noStrike" baseline="0" dirty="0" smtClean="0">
                          <a:effectLst/>
                        </a:rPr>
                        <a:t> </a:t>
                      </a:r>
                      <a:endParaRPr lang="pl-PL" sz="1600" b="1" i="0" u="none" strike="noStrike" dirty="0">
                        <a:solidFill>
                          <a:srgbClr val="000000"/>
                        </a:solidFill>
                        <a:effectLst/>
                        <a:latin typeface="Calibri" pitchFamily="34" charset="0"/>
                        <a:cs typeface="Calibri" pitchFamily="34" charset="0"/>
                      </a:endParaRPr>
                    </a:p>
                  </a:txBody>
                  <a:tcPr marL="9141" marR="9141" marT="9141" marB="0" anchor="ctr"/>
                </a:tc>
                <a:tc>
                  <a:txBody>
                    <a:bodyPr/>
                    <a:lstStyle/>
                    <a:p>
                      <a:pPr algn="ctr" fontAlgn="ctr"/>
                      <a:r>
                        <a:rPr lang="pl-PL" sz="1600" u="none" strike="noStrike" dirty="0">
                          <a:effectLst/>
                        </a:rPr>
                        <a:t>23344</a:t>
                      </a:r>
                      <a:endParaRPr lang="pl-PL" sz="1600" b="1" i="0" u="none" strike="noStrike" dirty="0">
                        <a:solidFill>
                          <a:srgbClr val="000000"/>
                        </a:solidFill>
                        <a:effectLst/>
                        <a:latin typeface="Calibri" pitchFamily="34" charset="0"/>
                        <a:cs typeface="Calibri" pitchFamily="34" charset="0"/>
                      </a:endParaRPr>
                    </a:p>
                  </a:txBody>
                  <a:tcPr marL="9141" marR="9141" marT="9141" marB="0" anchor="ctr"/>
                </a:tc>
                <a:tc>
                  <a:txBody>
                    <a:bodyPr/>
                    <a:lstStyle/>
                    <a:p>
                      <a:pPr algn="ctr" fontAlgn="ctr"/>
                      <a:r>
                        <a:rPr lang="pl-PL" sz="1600" b="1" u="none" strike="noStrike" dirty="0">
                          <a:solidFill>
                            <a:srgbClr val="C00000"/>
                          </a:solidFill>
                          <a:effectLst/>
                        </a:rPr>
                        <a:t>22578</a:t>
                      </a:r>
                      <a:endParaRPr lang="pl-PL" sz="1600" b="1" i="0" u="none" strike="noStrike" dirty="0">
                        <a:solidFill>
                          <a:srgbClr val="C00000"/>
                        </a:solidFill>
                        <a:effectLst/>
                        <a:latin typeface="Calibri" pitchFamily="34" charset="0"/>
                        <a:cs typeface="Calibri" pitchFamily="34" charset="0"/>
                      </a:endParaRPr>
                    </a:p>
                  </a:txBody>
                  <a:tcPr marL="9141" marR="9141" marT="9141" marB="0" anchor="ctr"/>
                </a:tc>
                <a:tc>
                  <a:txBody>
                    <a:bodyPr/>
                    <a:lstStyle/>
                    <a:p>
                      <a:pPr algn="ctr" fontAlgn="ctr"/>
                      <a:r>
                        <a:rPr lang="pl-PL" sz="1600" u="none" strike="noStrike" dirty="0">
                          <a:effectLst/>
                        </a:rPr>
                        <a:t>76,77</a:t>
                      </a:r>
                      <a:endParaRPr lang="pl-PL" sz="1600" b="1" i="0" u="none" strike="noStrike" dirty="0">
                        <a:solidFill>
                          <a:srgbClr val="000000"/>
                        </a:solidFill>
                        <a:effectLst/>
                        <a:latin typeface="Calibri" pitchFamily="34" charset="0"/>
                        <a:cs typeface="Calibri" pitchFamily="34" charset="0"/>
                      </a:endParaRPr>
                    </a:p>
                  </a:txBody>
                  <a:tcPr marL="9141" marR="9141" marT="9141" marB="0" anchor="ctr"/>
                </a:tc>
                <a:tc>
                  <a:txBody>
                    <a:bodyPr/>
                    <a:lstStyle/>
                    <a:p>
                      <a:pPr algn="ctr" fontAlgn="ctr"/>
                      <a:r>
                        <a:rPr lang="pl-PL" sz="1600" b="1" u="none" strike="noStrike" dirty="0">
                          <a:solidFill>
                            <a:srgbClr val="C00000"/>
                          </a:solidFill>
                          <a:effectLst/>
                        </a:rPr>
                        <a:t>74,65</a:t>
                      </a:r>
                      <a:endParaRPr lang="pl-PL" sz="1600" b="1" i="0" u="none" strike="noStrike" dirty="0">
                        <a:solidFill>
                          <a:srgbClr val="C00000"/>
                        </a:solidFill>
                        <a:effectLst/>
                        <a:latin typeface="Calibri" pitchFamily="34" charset="0"/>
                        <a:cs typeface="Calibri" pitchFamily="34" charset="0"/>
                      </a:endParaRPr>
                    </a:p>
                  </a:txBody>
                  <a:tcPr marL="9141" marR="9141" marT="9141" marB="0" anchor="ctr"/>
                </a:tc>
                <a:tc>
                  <a:txBody>
                    <a:bodyPr/>
                    <a:lstStyle/>
                    <a:p>
                      <a:pPr algn="ctr" fontAlgn="ctr"/>
                      <a:r>
                        <a:rPr lang="pl-PL" sz="1600" b="1" u="none" strike="noStrike" dirty="0">
                          <a:solidFill>
                            <a:srgbClr val="C00000"/>
                          </a:solidFill>
                          <a:effectLst/>
                        </a:rPr>
                        <a:t>3029</a:t>
                      </a:r>
                      <a:endParaRPr lang="pl-PL" sz="1600" b="1" i="0" u="none" strike="noStrike" dirty="0">
                        <a:solidFill>
                          <a:srgbClr val="C00000"/>
                        </a:solidFill>
                        <a:effectLst/>
                        <a:latin typeface="Calibri" pitchFamily="34" charset="0"/>
                        <a:cs typeface="Calibri" pitchFamily="34" charset="0"/>
                      </a:endParaRPr>
                    </a:p>
                  </a:txBody>
                  <a:tcPr marL="9141" marR="9141" marT="9141" marB="0" anchor="ct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WYDZIAŁ KRYMINALNY – przestępstwa zakończone i zakończone w trybie przyspieszonym   </a:t>
            </a:r>
          </a:p>
        </p:txBody>
      </p:sp>
      <p:graphicFrame>
        <p:nvGraphicFramePr>
          <p:cNvPr id="7" name="Symbol zastępczy zawartości 6"/>
          <p:cNvGraphicFramePr>
            <a:graphicFrameLocks noGrp="1"/>
          </p:cNvGraphicFramePr>
          <p:nvPr>
            <p:ph idx="1"/>
          </p:nvPr>
        </p:nvGraphicFramePr>
        <p:xfrm>
          <a:off x="142844" y="1214422"/>
          <a:ext cx="8786875" cy="5046197"/>
        </p:xfrm>
        <a:graphic>
          <a:graphicData uri="http://schemas.openxmlformats.org/drawingml/2006/table">
            <a:tbl>
              <a:tblPr>
                <a:tableStyleId>{3C2FFA5D-87B4-456A-9821-1D502468CF0F}</a:tableStyleId>
              </a:tblPr>
              <a:tblGrid>
                <a:gridCol w="1643074"/>
                <a:gridCol w="1571636"/>
                <a:gridCol w="1643074"/>
                <a:gridCol w="2000264"/>
                <a:gridCol w="1928827"/>
              </a:tblGrid>
              <a:tr h="2042078">
                <a:tc>
                  <a:txBody>
                    <a:bodyPr/>
                    <a:lstStyle/>
                    <a:p>
                      <a:pPr algn="ctr" fontAlgn="ctr"/>
                      <a:endParaRPr lang="pl-PL" sz="1600" b="1" i="0" u="none" strike="noStrike" dirty="0">
                        <a:solidFill>
                          <a:srgbClr val="000000"/>
                        </a:solidFill>
                        <a:effectLst/>
                        <a:latin typeface="Calibri" panose="020F0502020204030204" pitchFamily="34" charset="0"/>
                      </a:endParaRP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Postępowania </a:t>
                      </a:r>
                      <a:r>
                        <a:rPr lang="pl-PL" sz="1600" b="1" i="0" u="none" strike="noStrike" dirty="0" smtClean="0">
                          <a:solidFill>
                            <a:srgbClr val="000000"/>
                          </a:solidFill>
                          <a:effectLst/>
                          <a:latin typeface="Calibri" panose="020F0502020204030204" pitchFamily="34" charset="0"/>
                        </a:rPr>
                        <a:t>zakończone                   2024 </a:t>
                      </a:r>
                      <a:r>
                        <a:rPr lang="pl-PL" sz="1600" b="1" i="0" u="none" strike="noStrike" dirty="0">
                          <a:solidFill>
                            <a:srgbClr val="000000"/>
                          </a:solidFill>
                          <a:effectLst/>
                          <a:latin typeface="Calibri" panose="020F0502020204030204" pitchFamily="34" charset="0"/>
                        </a:rPr>
                        <a:t>r.</a:t>
                      </a: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1600" b="1" i="0" u="none" strike="noStrike" dirty="0">
                          <a:solidFill>
                            <a:srgbClr val="C00000"/>
                          </a:solidFill>
                          <a:effectLst/>
                          <a:latin typeface="Calibri" panose="020F0502020204030204" pitchFamily="34" charset="0"/>
                        </a:rPr>
                        <a:t>Postępowania </a:t>
                      </a:r>
                      <a:r>
                        <a:rPr lang="pl-PL" sz="1600" b="1" i="0" u="none" strike="noStrike" dirty="0" smtClean="0">
                          <a:solidFill>
                            <a:srgbClr val="C00000"/>
                          </a:solidFill>
                          <a:effectLst/>
                          <a:latin typeface="Calibri" panose="020F0502020204030204" pitchFamily="34" charset="0"/>
                        </a:rPr>
                        <a:t>zakończone            </a:t>
                      </a:r>
                      <a:r>
                        <a:rPr lang="pl-PL" sz="1600" b="1" i="0" u="none" strike="noStrike" dirty="0">
                          <a:solidFill>
                            <a:srgbClr val="C00000"/>
                          </a:solidFill>
                          <a:effectLst/>
                          <a:latin typeface="Calibri" panose="020F0502020204030204" pitchFamily="34" charset="0"/>
                        </a:rPr>
                        <a:t>2025 r.</a:t>
                      </a: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Postępowania </a:t>
                      </a:r>
                      <a:r>
                        <a:rPr lang="pl-PL" sz="1600" b="1" i="0" u="none" strike="noStrike" dirty="0" smtClean="0">
                          <a:solidFill>
                            <a:srgbClr val="000000"/>
                          </a:solidFill>
                          <a:effectLst/>
                          <a:latin typeface="Calibri" panose="020F0502020204030204" pitchFamily="34" charset="0"/>
                        </a:rPr>
                        <a:t>zakończone </a:t>
                      </a:r>
                      <a:br>
                        <a:rPr lang="pl-PL" sz="1600" b="1" i="0" u="none" strike="noStrike" dirty="0" smtClean="0">
                          <a:solidFill>
                            <a:srgbClr val="000000"/>
                          </a:solidFill>
                          <a:effectLst/>
                          <a:latin typeface="Calibri" panose="020F0502020204030204" pitchFamily="34" charset="0"/>
                        </a:rPr>
                      </a:br>
                      <a:r>
                        <a:rPr lang="pl-PL" sz="1600" b="1" i="0" u="none" strike="noStrike" dirty="0" smtClean="0">
                          <a:solidFill>
                            <a:srgbClr val="000000"/>
                          </a:solidFill>
                          <a:effectLst/>
                          <a:latin typeface="Calibri" panose="020F0502020204030204" pitchFamily="34" charset="0"/>
                        </a:rPr>
                        <a:t>w trybie</a:t>
                      </a:r>
                      <a:r>
                        <a:rPr lang="pl-PL" sz="1600" b="1" i="0" u="none" strike="noStrike" baseline="0" dirty="0" smtClean="0">
                          <a:solidFill>
                            <a:srgbClr val="000000"/>
                          </a:solidFill>
                          <a:effectLst/>
                          <a:latin typeface="Calibri" panose="020F0502020204030204" pitchFamily="34" charset="0"/>
                        </a:rPr>
                        <a:t> przyspieszonym </a:t>
                      </a:r>
                      <a:r>
                        <a:rPr lang="pl-PL" sz="1600" b="1" i="0" u="none" strike="noStrike" dirty="0" smtClean="0">
                          <a:solidFill>
                            <a:srgbClr val="000000"/>
                          </a:solidFill>
                          <a:effectLst/>
                          <a:latin typeface="Calibri" panose="020F0502020204030204" pitchFamily="34" charset="0"/>
                        </a:rPr>
                        <a:t>                   </a:t>
                      </a:r>
                      <a:r>
                        <a:rPr lang="pl-PL" sz="1600" b="1" i="0" u="none" strike="noStrike" dirty="0">
                          <a:solidFill>
                            <a:srgbClr val="000000"/>
                          </a:solidFill>
                          <a:effectLst/>
                          <a:latin typeface="Calibri" panose="020F0502020204030204" pitchFamily="34" charset="0"/>
                        </a:rPr>
                        <a:t>2024 r.</a:t>
                      </a: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1600" b="1" i="0" u="none" strike="noStrike" dirty="0" smtClean="0">
                          <a:solidFill>
                            <a:srgbClr val="C00000"/>
                          </a:solidFill>
                          <a:effectLst/>
                          <a:latin typeface="Calibri" panose="020F0502020204030204" pitchFamily="34" charset="0"/>
                        </a:rPr>
                        <a:t>Postępowania zakończone </a:t>
                      </a:r>
                      <a:br>
                        <a:rPr lang="pl-PL" sz="1600" b="1" i="0" u="none" strike="noStrike" dirty="0" smtClean="0">
                          <a:solidFill>
                            <a:srgbClr val="C00000"/>
                          </a:solidFill>
                          <a:effectLst/>
                          <a:latin typeface="Calibri" panose="020F0502020204030204" pitchFamily="34" charset="0"/>
                        </a:rPr>
                      </a:br>
                      <a:r>
                        <a:rPr lang="pl-PL" sz="1600" b="1" i="0" u="none" strike="noStrike" dirty="0" smtClean="0">
                          <a:solidFill>
                            <a:srgbClr val="C00000"/>
                          </a:solidFill>
                          <a:effectLst/>
                          <a:latin typeface="Calibri" panose="020F0502020204030204" pitchFamily="34" charset="0"/>
                        </a:rPr>
                        <a:t>w trybie</a:t>
                      </a:r>
                      <a:r>
                        <a:rPr lang="pl-PL" sz="1600" b="1" i="0" u="none" strike="noStrike" baseline="0" dirty="0" smtClean="0">
                          <a:solidFill>
                            <a:srgbClr val="C00000"/>
                          </a:solidFill>
                          <a:effectLst/>
                          <a:latin typeface="Calibri" panose="020F0502020204030204" pitchFamily="34" charset="0"/>
                        </a:rPr>
                        <a:t> przyspieszonym </a:t>
                      </a:r>
                      <a:r>
                        <a:rPr lang="pl-PL" sz="1600" b="1" i="0" u="none" strike="noStrike" dirty="0" smtClean="0">
                          <a:solidFill>
                            <a:srgbClr val="C00000"/>
                          </a:solidFill>
                          <a:effectLst/>
                          <a:latin typeface="Calibri" panose="020F0502020204030204" pitchFamily="34" charset="0"/>
                        </a:rPr>
                        <a:t>                   2025 r.</a:t>
                      </a:r>
                      <a:endParaRPr lang="pl-PL" sz="1600" b="1" i="0" u="none" strike="noStrike" dirty="0">
                        <a:solidFill>
                          <a:srgbClr val="C00000"/>
                        </a:solidFill>
                        <a:effectLst/>
                        <a:latin typeface="Calibri" panose="020F0502020204030204" pitchFamily="34" charset="0"/>
                      </a:endParaRP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r>
              <a:tr h="1244070">
                <a:tc>
                  <a:txBody>
                    <a:bodyPr/>
                    <a:lstStyle/>
                    <a:p>
                      <a:pPr algn="ctr" fontAlgn="t"/>
                      <a:endParaRPr lang="pl-PL" sz="1600" b="1" i="0" u="none" strike="noStrike" dirty="0" smtClean="0">
                        <a:solidFill>
                          <a:srgbClr val="000000"/>
                        </a:solidFill>
                        <a:effectLst/>
                        <a:latin typeface="Calibri" pitchFamily="34" charset="0"/>
                        <a:cs typeface="Calibri" pitchFamily="34" charset="0"/>
                      </a:endParaRPr>
                    </a:p>
                    <a:p>
                      <a:pPr algn="ctr" fontAlgn="t"/>
                      <a:endParaRPr lang="pl-PL" sz="1600" b="1" i="0" u="none" strike="noStrike" dirty="0" smtClean="0">
                        <a:solidFill>
                          <a:srgbClr val="000000"/>
                        </a:solidFill>
                        <a:effectLst/>
                        <a:latin typeface="Calibri" pitchFamily="34" charset="0"/>
                        <a:cs typeface="Calibri" pitchFamily="34" charset="0"/>
                      </a:endParaRPr>
                    </a:p>
                    <a:p>
                      <a:pPr algn="ctr" fontAlgn="t"/>
                      <a:r>
                        <a:rPr lang="pl-PL" sz="1600" b="1" i="0" u="none" strike="noStrike" dirty="0" smtClean="0">
                          <a:solidFill>
                            <a:srgbClr val="000000"/>
                          </a:solidFill>
                          <a:effectLst/>
                          <a:latin typeface="Calibri" pitchFamily="34" charset="0"/>
                          <a:cs typeface="Calibri" pitchFamily="34" charset="0"/>
                        </a:rPr>
                        <a:t>KPP </a:t>
                      </a:r>
                      <a:r>
                        <a:rPr lang="pl-PL" sz="1600" b="1" i="0" u="none" strike="noStrike" dirty="0">
                          <a:solidFill>
                            <a:srgbClr val="000000"/>
                          </a:solidFill>
                          <a:effectLst/>
                          <a:latin typeface="Calibri" pitchFamily="34" charset="0"/>
                          <a:cs typeface="Calibri" pitchFamily="34" charset="0"/>
                        </a:rPr>
                        <a:t>Bartoszyce</a:t>
                      </a:r>
                    </a:p>
                  </a:txBody>
                  <a:tcPr marL="9141" marR="9141" marT="9141"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b="1" i="0" u="none" strike="noStrike" dirty="0" smtClean="0">
                          <a:solidFill>
                            <a:srgbClr val="000000"/>
                          </a:solidFill>
                          <a:effectLst/>
                          <a:latin typeface="Calibri" pitchFamily="34" charset="0"/>
                          <a:cs typeface="Calibri" pitchFamily="34" charset="0"/>
                        </a:rPr>
                        <a:t>985</a:t>
                      </a:r>
                      <a:endParaRPr lang="pl-PL" sz="1600" b="1" i="0" u="none" strike="noStrike" dirty="0">
                        <a:solidFill>
                          <a:srgbClr val="000000"/>
                        </a:solidFill>
                        <a:effectLst/>
                        <a:latin typeface="Calibri" pitchFamily="34" charset="0"/>
                        <a:cs typeface="Calibri"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b="1" i="0" u="none" strike="noStrike" dirty="0" smtClean="0">
                          <a:solidFill>
                            <a:srgbClr val="C00000"/>
                          </a:solidFill>
                          <a:effectLst/>
                          <a:latin typeface="Calibri" pitchFamily="34" charset="0"/>
                          <a:cs typeface="Calibri" pitchFamily="34" charset="0"/>
                        </a:rPr>
                        <a:t>950</a:t>
                      </a:r>
                      <a:endParaRPr lang="pl-PL" sz="1600" b="1" i="0" u="none" strike="noStrike" dirty="0">
                        <a:solidFill>
                          <a:srgbClr val="C00000"/>
                        </a:solidFill>
                        <a:effectLst/>
                        <a:latin typeface="Calibri" pitchFamily="34" charset="0"/>
                        <a:cs typeface="Calibri"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b="1" i="0" u="none" strike="noStrike" dirty="0" smtClean="0">
                          <a:solidFill>
                            <a:srgbClr val="000000"/>
                          </a:solidFill>
                          <a:effectLst/>
                          <a:latin typeface="Calibri" pitchFamily="34" charset="0"/>
                          <a:cs typeface="Calibri" pitchFamily="34" charset="0"/>
                        </a:rPr>
                        <a:t>0</a:t>
                      </a:r>
                      <a:endParaRPr lang="pl-PL" sz="1600" b="1" i="0" u="none" strike="noStrike" dirty="0">
                        <a:solidFill>
                          <a:srgbClr val="000000"/>
                        </a:solidFill>
                        <a:effectLst/>
                        <a:latin typeface="Calibri" pitchFamily="34" charset="0"/>
                        <a:cs typeface="Calibri"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b="1" i="0" u="none" strike="noStrike" dirty="0" smtClean="0">
                          <a:solidFill>
                            <a:srgbClr val="C00000"/>
                          </a:solidFill>
                          <a:effectLst/>
                          <a:latin typeface="Calibri" pitchFamily="34" charset="0"/>
                          <a:cs typeface="Calibri" pitchFamily="34" charset="0"/>
                        </a:rPr>
                        <a:t>15 </a:t>
                      </a:r>
                      <a:endParaRPr lang="pl-PL" sz="1600" b="1" i="0" u="none" strike="noStrike" dirty="0">
                        <a:solidFill>
                          <a:srgbClr val="C00000"/>
                        </a:solidFill>
                        <a:effectLst/>
                        <a:latin typeface="Calibri" pitchFamily="34" charset="0"/>
                        <a:cs typeface="Calibri"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r>
              <a:tr h="1760049">
                <a:tc>
                  <a:txBody>
                    <a:bodyPr/>
                    <a:lstStyle/>
                    <a:p>
                      <a:pPr algn="ctr" fontAlgn="t"/>
                      <a:r>
                        <a:rPr lang="pl-PL" sz="1600" b="1" u="none" strike="noStrike" dirty="0" smtClean="0">
                          <a:effectLst/>
                          <a:latin typeface="Calibri" pitchFamily="34" charset="0"/>
                          <a:cs typeface="Calibri" pitchFamily="34" charset="0"/>
                        </a:rPr>
                        <a:t>KWP Olsztyn</a:t>
                      </a:r>
                      <a:r>
                        <a:rPr lang="pl-PL" sz="1600" b="1" u="none" strike="noStrike" baseline="0" dirty="0" smtClean="0">
                          <a:effectLst/>
                          <a:latin typeface="Calibri" pitchFamily="34" charset="0"/>
                          <a:cs typeface="Calibri" pitchFamily="34" charset="0"/>
                        </a:rPr>
                        <a:t> </a:t>
                      </a:r>
                      <a:endParaRPr lang="pl-PL" sz="1600" b="1" i="0" u="none" strike="noStrike" dirty="0">
                        <a:solidFill>
                          <a:srgbClr val="000000"/>
                        </a:solidFill>
                        <a:effectLst/>
                        <a:latin typeface="Calibri" pitchFamily="34" charset="0"/>
                        <a:cs typeface="Calibri" pitchFamily="34" charset="0"/>
                      </a:endParaRPr>
                    </a:p>
                  </a:txBody>
                  <a:tcPr marL="9141" marR="9141" marT="9141" marB="0" anchor="ctr"/>
                </a:tc>
                <a:tc>
                  <a:txBody>
                    <a:bodyPr/>
                    <a:lstStyle/>
                    <a:p>
                      <a:pPr algn="ctr" fontAlgn="ctr"/>
                      <a:r>
                        <a:rPr lang="pl-PL" sz="1600" b="1" i="0" u="none" strike="noStrike" dirty="0" smtClean="0">
                          <a:solidFill>
                            <a:srgbClr val="000000"/>
                          </a:solidFill>
                          <a:effectLst/>
                          <a:latin typeface="Calibri" pitchFamily="34" charset="0"/>
                          <a:cs typeface="Calibri" pitchFamily="34" charset="0"/>
                        </a:rPr>
                        <a:t>24 422 </a:t>
                      </a:r>
                      <a:endParaRPr lang="pl-PL" sz="1600" b="1" i="0" u="none" strike="noStrike" dirty="0">
                        <a:solidFill>
                          <a:srgbClr val="000000"/>
                        </a:solidFill>
                        <a:effectLst/>
                        <a:latin typeface="Calibri" pitchFamily="34" charset="0"/>
                        <a:cs typeface="Calibri" pitchFamily="34" charset="0"/>
                      </a:endParaRPr>
                    </a:p>
                  </a:txBody>
                  <a:tcPr marL="9141" marR="9141" marT="9141" marB="0" anchor="ctr"/>
                </a:tc>
                <a:tc>
                  <a:txBody>
                    <a:bodyPr/>
                    <a:lstStyle/>
                    <a:p>
                      <a:pPr algn="ctr" fontAlgn="ctr"/>
                      <a:r>
                        <a:rPr lang="pl-PL" sz="1600" b="1" i="0" u="none" strike="noStrike" dirty="0" smtClean="0">
                          <a:solidFill>
                            <a:srgbClr val="C00000"/>
                          </a:solidFill>
                          <a:effectLst/>
                          <a:latin typeface="Calibri" pitchFamily="34" charset="0"/>
                          <a:cs typeface="Calibri" pitchFamily="34" charset="0"/>
                        </a:rPr>
                        <a:t>23 498</a:t>
                      </a:r>
                      <a:endParaRPr lang="pl-PL" sz="1600" b="1" i="0" u="none" strike="noStrike" dirty="0">
                        <a:solidFill>
                          <a:srgbClr val="C00000"/>
                        </a:solidFill>
                        <a:effectLst/>
                        <a:latin typeface="Calibri" pitchFamily="34" charset="0"/>
                        <a:cs typeface="Calibri" pitchFamily="34" charset="0"/>
                      </a:endParaRPr>
                    </a:p>
                  </a:txBody>
                  <a:tcPr marL="9141" marR="9141" marT="9141" marB="0" anchor="ctr"/>
                </a:tc>
                <a:tc>
                  <a:txBody>
                    <a:bodyPr/>
                    <a:lstStyle/>
                    <a:p>
                      <a:pPr algn="ctr" fontAlgn="ctr"/>
                      <a:r>
                        <a:rPr lang="pl-PL" sz="1600" b="1" i="0" u="none" strike="noStrike" dirty="0" smtClean="0">
                          <a:solidFill>
                            <a:srgbClr val="000000"/>
                          </a:solidFill>
                          <a:effectLst/>
                          <a:latin typeface="Calibri" pitchFamily="34" charset="0"/>
                          <a:cs typeface="Calibri" pitchFamily="34" charset="0"/>
                        </a:rPr>
                        <a:t>1</a:t>
                      </a:r>
                      <a:endParaRPr lang="pl-PL" sz="1600" b="1" i="0" u="none" strike="noStrike" dirty="0">
                        <a:solidFill>
                          <a:srgbClr val="000000"/>
                        </a:solidFill>
                        <a:effectLst/>
                        <a:latin typeface="Calibri" pitchFamily="34" charset="0"/>
                        <a:cs typeface="Calibri" pitchFamily="34" charset="0"/>
                      </a:endParaRPr>
                    </a:p>
                  </a:txBody>
                  <a:tcPr marL="9141" marR="9141" marT="9141" marB="0" anchor="ctr"/>
                </a:tc>
                <a:tc>
                  <a:txBody>
                    <a:bodyPr/>
                    <a:lstStyle/>
                    <a:p>
                      <a:pPr algn="ctr" fontAlgn="ctr"/>
                      <a:r>
                        <a:rPr lang="pl-PL" sz="1600" b="1" i="0" u="none" strike="noStrike" dirty="0" smtClean="0">
                          <a:solidFill>
                            <a:srgbClr val="C00000"/>
                          </a:solidFill>
                          <a:effectLst/>
                          <a:latin typeface="Calibri" pitchFamily="34" charset="0"/>
                          <a:cs typeface="Calibri" pitchFamily="34" charset="0"/>
                        </a:rPr>
                        <a:t>118 </a:t>
                      </a:r>
                      <a:endParaRPr lang="pl-PL" sz="1600" b="1" i="0" u="none" strike="noStrike" dirty="0">
                        <a:solidFill>
                          <a:srgbClr val="C00000"/>
                        </a:solidFill>
                        <a:effectLst/>
                        <a:latin typeface="Calibri" pitchFamily="34" charset="0"/>
                        <a:cs typeface="Calibri" pitchFamily="34" charset="0"/>
                      </a:endParaRPr>
                    </a:p>
                  </a:txBody>
                  <a:tcPr marL="9141" marR="9141" marT="9141" marB="0" anchor="ct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WYDZIAŁ KRYMINALNY – 5 kategorii przestępstw  </a:t>
            </a:r>
          </a:p>
        </p:txBody>
      </p:sp>
      <p:graphicFrame>
        <p:nvGraphicFramePr>
          <p:cNvPr id="7" name="Symbol zastępczy zawartości 6"/>
          <p:cNvGraphicFramePr>
            <a:graphicFrameLocks noGrp="1"/>
          </p:cNvGraphicFramePr>
          <p:nvPr>
            <p:ph idx="1"/>
          </p:nvPr>
        </p:nvGraphicFramePr>
        <p:xfrm>
          <a:off x="357156" y="1214422"/>
          <a:ext cx="8572561" cy="5046197"/>
        </p:xfrm>
        <a:graphic>
          <a:graphicData uri="http://schemas.openxmlformats.org/drawingml/2006/table">
            <a:tbl>
              <a:tblPr>
                <a:tableStyleId>{3C2FFA5D-87B4-456A-9821-1D502468CF0F}</a:tableStyleId>
              </a:tblPr>
              <a:tblGrid>
                <a:gridCol w="1551930"/>
                <a:gridCol w="1699732"/>
                <a:gridCol w="1625830"/>
                <a:gridCol w="1256323"/>
                <a:gridCol w="1267631"/>
                <a:gridCol w="1171115"/>
              </a:tblGrid>
              <a:tr h="2042078">
                <a:tc>
                  <a:txBody>
                    <a:bodyPr/>
                    <a:lstStyle/>
                    <a:p>
                      <a:pPr algn="ctr" fontAlgn="ctr"/>
                      <a:endParaRPr lang="pl-PL" sz="2000" b="1" i="0" u="none" strike="noStrike" dirty="0">
                        <a:solidFill>
                          <a:srgbClr val="000000"/>
                        </a:solidFill>
                        <a:effectLst/>
                        <a:latin typeface="Calibri" panose="020F0502020204030204" pitchFamily="34" charset="0"/>
                      </a:endParaRP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2000" b="1" i="0" u="none" strike="noStrike" dirty="0">
                          <a:solidFill>
                            <a:srgbClr val="000000"/>
                          </a:solidFill>
                          <a:effectLst/>
                          <a:latin typeface="Calibri" panose="020F0502020204030204" pitchFamily="34" charset="0"/>
                        </a:rPr>
                        <a:t>Postępowania wszczęte                  2024 r.</a:t>
                      </a: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2000" b="1" i="0" u="none" strike="noStrike" dirty="0">
                          <a:solidFill>
                            <a:srgbClr val="C00000"/>
                          </a:solidFill>
                          <a:effectLst/>
                          <a:latin typeface="Calibri" panose="020F0502020204030204" pitchFamily="34" charset="0"/>
                        </a:rPr>
                        <a:t>Postępowania wszczęte            2025 r.</a:t>
                      </a: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2000" b="1" i="0" u="none" strike="noStrike" dirty="0">
                          <a:solidFill>
                            <a:srgbClr val="000000"/>
                          </a:solidFill>
                          <a:effectLst/>
                          <a:latin typeface="Calibri" panose="020F0502020204030204" pitchFamily="34" charset="0"/>
                        </a:rPr>
                        <a:t>% wykrycia 2024 r.</a:t>
                      </a: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2000" b="1" i="0" u="none" strike="noStrike" dirty="0">
                          <a:solidFill>
                            <a:srgbClr val="C00000"/>
                          </a:solidFill>
                          <a:effectLst/>
                          <a:latin typeface="Calibri" panose="020F0502020204030204" pitchFamily="34" charset="0"/>
                        </a:rPr>
                        <a:t>% wykrycia 2025 r.</a:t>
                      </a: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fontAlgn="ctr"/>
                      <a:r>
                        <a:rPr lang="pl-PL" sz="2000" b="1" i="0" u="none" strike="noStrike" dirty="0">
                          <a:solidFill>
                            <a:srgbClr val="C00000"/>
                          </a:solidFill>
                          <a:effectLst/>
                          <a:latin typeface="Calibri" panose="020F0502020204030204" pitchFamily="34" charset="0"/>
                        </a:rPr>
                        <a:t>Podejrzani zatrzymani na gorącym uczynku       2025 r.</a:t>
                      </a:r>
                    </a:p>
                  </a:txBody>
                  <a:tcPr marL="9141" marR="9141" marT="9141"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r>
              <a:tr h="1244070">
                <a:tc>
                  <a:txBody>
                    <a:bodyPr/>
                    <a:lstStyle/>
                    <a:p>
                      <a:pPr algn="ctr" fontAlgn="t"/>
                      <a:endParaRPr lang="pl-PL" sz="1600" b="1" i="0" u="none" strike="noStrike" dirty="0" smtClean="0">
                        <a:solidFill>
                          <a:srgbClr val="000000"/>
                        </a:solidFill>
                        <a:effectLst/>
                        <a:latin typeface="Calibri" pitchFamily="34" charset="0"/>
                        <a:cs typeface="Calibri" pitchFamily="34" charset="0"/>
                      </a:endParaRPr>
                    </a:p>
                    <a:p>
                      <a:pPr algn="ctr" fontAlgn="t"/>
                      <a:endParaRPr lang="pl-PL" sz="1600" b="1" i="0" u="none" strike="noStrike" dirty="0" smtClean="0">
                        <a:solidFill>
                          <a:srgbClr val="000000"/>
                        </a:solidFill>
                        <a:effectLst/>
                        <a:latin typeface="Calibri" pitchFamily="34" charset="0"/>
                        <a:cs typeface="Calibri" pitchFamily="34" charset="0"/>
                      </a:endParaRPr>
                    </a:p>
                    <a:p>
                      <a:pPr algn="ctr" fontAlgn="t"/>
                      <a:r>
                        <a:rPr lang="pl-PL" sz="1600" b="1" i="0" u="none" strike="noStrike" dirty="0" smtClean="0">
                          <a:solidFill>
                            <a:srgbClr val="000000"/>
                          </a:solidFill>
                          <a:effectLst/>
                          <a:latin typeface="Calibri" pitchFamily="34" charset="0"/>
                          <a:cs typeface="Calibri" pitchFamily="34" charset="0"/>
                        </a:rPr>
                        <a:t>KPP </a:t>
                      </a:r>
                      <a:r>
                        <a:rPr lang="pl-PL" sz="1600" b="1" i="0" u="none" strike="noStrike" dirty="0">
                          <a:solidFill>
                            <a:srgbClr val="000000"/>
                          </a:solidFill>
                          <a:effectLst/>
                          <a:latin typeface="Calibri" pitchFamily="34" charset="0"/>
                          <a:cs typeface="Calibri" pitchFamily="34" charset="0"/>
                        </a:rPr>
                        <a:t>Bartoszyce</a:t>
                      </a:r>
                    </a:p>
                  </a:txBody>
                  <a:tcPr marL="9141" marR="9141" marT="9141"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b="1" i="0" u="none" strike="noStrike" dirty="0" smtClean="0">
                          <a:solidFill>
                            <a:srgbClr val="000000"/>
                          </a:solidFill>
                          <a:effectLst/>
                          <a:latin typeface="Calibri" pitchFamily="34" charset="0"/>
                          <a:cs typeface="Calibri" pitchFamily="34" charset="0"/>
                        </a:rPr>
                        <a:t>78</a:t>
                      </a:r>
                      <a:endParaRPr lang="pl-PL" sz="1600" b="1" i="0" u="none" strike="noStrike" dirty="0">
                        <a:solidFill>
                          <a:srgbClr val="000000"/>
                        </a:solidFill>
                        <a:effectLst/>
                        <a:latin typeface="Calibri" pitchFamily="34" charset="0"/>
                        <a:cs typeface="Calibri"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b="1" i="0" u="none" strike="noStrike" dirty="0" smtClean="0">
                          <a:solidFill>
                            <a:srgbClr val="C00000"/>
                          </a:solidFill>
                          <a:effectLst/>
                          <a:latin typeface="Calibri" pitchFamily="34" charset="0"/>
                          <a:cs typeface="Calibri" pitchFamily="34" charset="0"/>
                        </a:rPr>
                        <a:t>65</a:t>
                      </a:r>
                      <a:endParaRPr lang="pl-PL" sz="1600" b="1" i="0" u="none" strike="noStrike" dirty="0">
                        <a:solidFill>
                          <a:srgbClr val="C00000"/>
                        </a:solidFill>
                        <a:effectLst/>
                        <a:latin typeface="Calibri" pitchFamily="34" charset="0"/>
                        <a:cs typeface="Calibri"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b="1" i="0" u="none" strike="noStrike" dirty="0">
                          <a:solidFill>
                            <a:srgbClr val="000000"/>
                          </a:solidFill>
                          <a:effectLst/>
                          <a:latin typeface="Calibri" pitchFamily="34" charset="0"/>
                          <a:cs typeface="Calibri" pitchFamily="34" charset="0"/>
                        </a:rPr>
                        <a:t>67,37</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b="1" i="0" u="none" strike="noStrike" dirty="0" smtClean="0">
                          <a:solidFill>
                            <a:srgbClr val="C00000"/>
                          </a:solidFill>
                          <a:effectLst/>
                          <a:latin typeface="Calibri" pitchFamily="34" charset="0"/>
                          <a:cs typeface="Calibri" pitchFamily="34" charset="0"/>
                        </a:rPr>
                        <a:t>67,61 </a:t>
                      </a:r>
                      <a:endParaRPr lang="pl-PL" sz="1600" b="1" i="0" u="none" strike="noStrike" dirty="0">
                        <a:solidFill>
                          <a:srgbClr val="C00000"/>
                        </a:solidFill>
                        <a:effectLst/>
                        <a:latin typeface="Calibri" pitchFamily="34" charset="0"/>
                        <a:cs typeface="Calibri"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fontAlgn="ctr"/>
                      <a:r>
                        <a:rPr lang="pl-PL" sz="1600" b="1" i="0" u="none" strike="noStrike" dirty="0">
                          <a:solidFill>
                            <a:srgbClr val="C00000"/>
                          </a:solidFill>
                          <a:effectLst/>
                          <a:latin typeface="Calibri" pitchFamily="34" charset="0"/>
                          <a:cs typeface="Calibri" pitchFamily="34" charset="0"/>
                        </a:rPr>
                        <a:t>5</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r>
              <a:tr h="1760049">
                <a:tc>
                  <a:txBody>
                    <a:bodyPr/>
                    <a:lstStyle/>
                    <a:p>
                      <a:pPr algn="ctr" fontAlgn="t"/>
                      <a:r>
                        <a:rPr lang="pl-PL" sz="1600" b="1" u="none" strike="noStrike" dirty="0" smtClean="0">
                          <a:effectLst/>
                          <a:latin typeface="Calibri" pitchFamily="34" charset="0"/>
                          <a:cs typeface="Calibri" pitchFamily="34" charset="0"/>
                        </a:rPr>
                        <a:t>KWP Olsztyn</a:t>
                      </a:r>
                      <a:r>
                        <a:rPr lang="pl-PL" sz="1600" b="1" u="none" strike="noStrike" baseline="0" dirty="0" smtClean="0">
                          <a:effectLst/>
                          <a:latin typeface="Calibri" pitchFamily="34" charset="0"/>
                          <a:cs typeface="Calibri" pitchFamily="34" charset="0"/>
                        </a:rPr>
                        <a:t> </a:t>
                      </a:r>
                      <a:endParaRPr lang="pl-PL" sz="1600" b="1" i="0" u="none" strike="noStrike" dirty="0">
                        <a:solidFill>
                          <a:srgbClr val="000000"/>
                        </a:solidFill>
                        <a:effectLst/>
                        <a:latin typeface="Calibri" pitchFamily="34" charset="0"/>
                        <a:cs typeface="Calibri" pitchFamily="34" charset="0"/>
                      </a:endParaRPr>
                    </a:p>
                  </a:txBody>
                  <a:tcPr marL="9141" marR="9141" marT="9141" marB="0" anchor="ctr"/>
                </a:tc>
                <a:tc>
                  <a:txBody>
                    <a:bodyPr/>
                    <a:lstStyle/>
                    <a:p>
                      <a:pPr algn="ctr" fontAlgn="ctr"/>
                      <a:r>
                        <a:rPr lang="pl-PL" sz="1600" b="1" i="0" u="none" strike="noStrike" dirty="0">
                          <a:solidFill>
                            <a:srgbClr val="000000"/>
                          </a:solidFill>
                          <a:effectLst/>
                          <a:latin typeface="Calibri" pitchFamily="34" charset="0"/>
                          <a:cs typeface="Calibri" pitchFamily="34" charset="0"/>
                        </a:rPr>
                        <a:t>3685</a:t>
                      </a:r>
                    </a:p>
                  </a:txBody>
                  <a:tcPr marL="9141" marR="9141" marT="9141" marB="0" anchor="ctr"/>
                </a:tc>
                <a:tc>
                  <a:txBody>
                    <a:bodyPr/>
                    <a:lstStyle/>
                    <a:p>
                      <a:pPr algn="ctr" fontAlgn="ctr"/>
                      <a:r>
                        <a:rPr lang="pl-PL" sz="1600" b="1" i="0" u="none" strike="noStrike" dirty="0">
                          <a:solidFill>
                            <a:srgbClr val="C00000"/>
                          </a:solidFill>
                          <a:effectLst/>
                          <a:latin typeface="Calibri" pitchFamily="34" charset="0"/>
                          <a:cs typeface="Calibri" pitchFamily="34" charset="0"/>
                        </a:rPr>
                        <a:t>3322</a:t>
                      </a:r>
                    </a:p>
                  </a:txBody>
                  <a:tcPr marL="9141" marR="9141" marT="9141" marB="0" anchor="ctr"/>
                </a:tc>
                <a:tc>
                  <a:txBody>
                    <a:bodyPr/>
                    <a:lstStyle/>
                    <a:p>
                      <a:pPr algn="ctr" fontAlgn="ctr"/>
                      <a:r>
                        <a:rPr lang="pl-PL" sz="1600" b="1" i="0" u="none" strike="noStrike" dirty="0">
                          <a:solidFill>
                            <a:srgbClr val="000000"/>
                          </a:solidFill>
                          <a:effectLst/>
                          <a:latin typeface="Calibri" pitchFamily="34" charset="0"/>
                          <a:cs typeface="Calibri" pitchFamily="34" charset="0"/>
                        </a:rPr>
                        <a:t>62,46</a:t>
                      </a:r>
                    </a:p>
                  </a:txBody>
                  <a:tcPr marL="9141" marR="9141" marT="9141" marB="0" anchor="ctr"/>
                </a:tc>
                <a:tc>
                  <a:txBody>
                    <a:bodyPr/>
                    <a:lstStyle/>
                    <a:p>
                      <a:pPr algn="ctr" fontAlgn="ctr"/>
                      <a:r>
                        <a:rPr lang="pl-PL" sz="1600" b="1" i="0" u="none" strike="noStrike" dirty="0">
                          <a:solidFill>
                            <a:srgbClr val="C00000"/>
                          </a:solidFill>
                          <a:effectLst/>
                          <a:latin typeface="Calibri" pitchFamily="34" charset="0"/>
                          <a:cs typeface="Calibri" pitchFamily="34" charset="0"/>
                        </a:rPr>
                        <a:t>62,96</a:t>
                      </a:r>
                    </a:p>
                  </a:txBody>
                  <a:tcPr marL="9141" marR="9141" marT="9141" marB="0" anchor="ctr"/>
                </a:tc>
                <a:tc>
                  <a:txBody>
                    <a:bodyPr/>
                    <a:lstStyle/>
                    <a:p>
                      <a:pPr algn="ctr" fontAlgn="ctr"/>
                      <a:r>
                        <a:rPr lang="pl-PL" sz="1600" b="1" i="0" u="none" strike="noStrike" dirty="0">
                          <a:solidFill>
                            <a:srgbClr val="C00000"/>
                          </a:solidFill>
                          <a:effectLst/>
                          <a:latin typeface="Calibri" pitchFamily="34" charset="0"/>
                          <a:cs typeface="Calibri" pitchFamily="34" charset="0"/>
                        </a:rPr>
                        <a:t>181</a:t>
                      </a:r>
                    </a:p>
                  </a:txBody>
                  <a:tcPr marL="9141" marR="9141" marT="9141" marB="0" anchor="ct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366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WYDZIAŁ KRYMINALNY – 5 kategorii przestępstw  </a:t>
            </a:r>
          </a:p>
        </p:txBody>
      </p:sp>
      <p:graphicFrame>
        <p:nvGraphicFramePr>
          <p:cNvPr id="8" name="Symbol zastępczy zawartości 7"/>
          <p:cNvGraphicFramePr>
            <a:graphicFrameLocks noGrp="1"/>
          </p:cNvGraphicFramePr>
          <p:nvPr>
            <p:ph idx="1"/>
          </p:nvPr>
        </p:nvGraphicFramePr>
        <p:xfrm>
          <a:off x="457200" y="1071546"/>
          <a:ext cx="8229600" cy="5514621"/>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857256">
                <a:tc>
                  <a:txBody>
                    <a:bodyPr/>
                    <a:lstStyle/>
                    <a:p>
                      <a:pPr algn="ctr" fontAlgn="ctr"/>
                      <a:r>
                        <a:rPr lang="pl-PL" sz="1600" b="1" i="0" u="none" strike="noStrike" dirty="0" smtClean="0">
                          <a:solidFill>
                            <a:srgbClr val="000000"/>
                          </a:solidFill>
                          <a:effectLst/>
                          <a:latin typeface="Calibri" panose="020F0502020204030204" pitchFamily="34" charset="0"/>
                        </a:rPr>
                        <a:t>Kategoria</a:t>
                      </a:r>
                      <a:r>
                        <a:rPr lang="pl-PL" sz="1600" b="1" i="0" u="none" strike="noStrike" baseline="0" dirty="0" smtClean="0">
                          <a:solidFill>
                            <a:srgbClr val="000000"/>
                          </a:solidFill>
                          <a:effectLst/>
                          <a:latin typeface="Calibri" panose="020F0502020204030204" pitchFamily="34" charset="0"/>
                        </a:rPr>
                        <a:t> </a:t>
                      </a:r>
                      <a:endParaRPr lang="pl-PL" sz="1600" b="1" i="0" u="none" strike="noStrike" dirty="0">
                        <a:solidFill>
                          <a:srgbClr val="000000"/>
                        </a:solidFill>
                        <a:effectLst/>
                        <a:latin typeface="Calibri" panose="020F0502020204030204" pitchFamily="34" charset="0"/>
                      </a:endParaRPr>
                    </a:p>
                  </a:txBody>
                  <a:tcPr marL="9141" marR="9141" marT="9141" marB="0" anchor="ctr"/>
                </a:tc>
                <a:tc>
                  <a:txBody>
                    <a:bodyPr/>
                    <a:lstStyle/>
                    <a:p>
                      <a:pPr algn="ctr" fontAlgn="ctr"/>
                      <a:r>
                        <a:rPr lang="pl-PL" sz="1600" b="1" i="0" u="none" strike="noStrike" dirty="0">
                          <a:solidFill>
                            <a:srgbClr val="000000"/>
                          </a:solidFill>
                          <a:effectLst/>
                          <a:latin typeface="Calibri" panose="020F0502020204030204" pitchFamily="34" charset="0"/>
                        </a:rPr>
                        <a:t>Postępowania wszczęte                  2024 r.</a:t>
                      </a:r>
                    </a:p>
                  </a:txBody>
                  <a:tcPr marL="9141" marR="9141" marT="9141" marB="0" anchor="ctr"/>
                </a:tc>
                <a:tc>
                  <a:txBody>
                    <a:bodyPr/>
                    <a:lstStyle/>
                    <a:p>
                      <a:pPr algn="ctr" fontAlgn="ctr"/>
                      <a:r>
                        <a:rPr lang="pl-PL" sz="1600" b="1" i="0" u="none" strike="noStrike" dirty="0">
                          <a:solidFill>
                            <a:srgbClr val="000000"/>
                          </a:solidFill>
                          <a:effectLst/>
                          <a:latin typeface="Calibri" panose="020F0502020204030204" pitchFamily="34" charset="0"/>
                        </a:rPr>
                        <a:t>Postępowania wszczęte            2025 r.</a:t>
                      </a:r>
                    </a:p>
                  </a:txBody>
                  <a:tcPr marL="9141" marR="9141" marT="9141" marB="0" anchor="ctr"/>
                </a:tc>
                <a:tc>
                  <a:txBody>
                    <a:bodyPr/>
                    <a:lstStyle/>
                    <a:p>
                      <a:pPr algn="ctr" fontAlgn="ctr"/>
                      <a:r>
                        <a:rPr lang="pl-PL" sz="1600" b="1" i="0" u="none" strike="noStrike" dirty="0">
                          <a:solidFill>
                            <a:srgbClr val="000000"/>
                          </a:solidFill>
                          <a:effectLst/>
                          <a:latin typeface="Calibri" panose="020F0502020204030204" pitchFamily="34" charset="0"/>
                        </a:rPr>
                        <a:t>% wykrycia 2024 r.</a:t>
                      </a:r>
                    </a:p>
                  </a:txBody>
                  <a:tcPr marL="9141" marR="9141" marT="9141" marB="0" anchor="ctr"/>
                </a:tc>
                <a:tc>
                  <a:txBody>
                    <a:bodyPr/>
                    <a:lstStyle/>
                    <a:p>
                      <a:pPr algn="ctr" fontAlgn="ctr"/>
                      <a:r>
                        <a:rPr lang="pl-PL" sz="1600" b="1" i="0" u="none" strike="noStrike" dirty="0">
                          <a:solidFill>
                            <a:srgbClr val="000000"/>
                          </a:solidFill>
                          <a:effectLst/>
                          <a:latin typeface="Calibri" panose="020F0502020204030204" pitchFamily="34" charset="0"/>
                        </a:rPr>
                        <a:t>% wykrycia 2025 r.</a:t>
                      </a:r>
                    </a:p>
                  </a:txBody>
                  <a:tcPr marL="9141" marR="9141" marT="9141" marB="0" anchor="ctr"/>
                </a:tc>
                <a:tc>
                  <a:txBody>
                    <a:bodyPr/>
                    <a:lstStyle/>
                    <a:p>
                      <a:pPr algn="ctr" fontAlgn="ctr"/>
                      <a:r>
                        <a:rPr lang="pl-PL" sz="1600" b="1" i="0" u="none" strike="noStrike" dirty="0">
                          <a:solidFill>
                            <a:srgbClr val="000000"/>
                          </a:solidFill>
                          <a:effectLst/>
                          <a:latin typeface="Calibri" panose="020F0502020204030204" pitchFamily="34" charset="0"/>
                        </a:rPr>
                        <a:t>Podejrzani zatrzymani </a:t>
                      </a:r>
                      <a:r>
                        <a:rPr lang="pl-PL" sz="1600" b="1" i="0" u="none" strike="noStrike" dirty="0" smtClean="0">
                          <a:solidFill>
                            <a:srgbClr val="000000"/>
                          </a:solidFill>
                          <a:effectLst/>
                          <a:latin typeface="Calibri" panose="020F0502020204030204" pitchFamily="34" charset="0"/>
                        </a:rPr>
                        <a:t/>
                      </a:r>
                      <a:br>
                        <a:rPr lang="pl-PL" sz="1600" b="1" i="0" u="none" strike="noStrike" dirty="0" smtClean="0">
                          <a:solidFill>
                            <a:srgbClr val="000000"/>
                          </a:solidFill>
                          <a:effectLst/>
                          <a:latin typeface="Calibri" panose="020F0502020204030204" pitchFamily="34" charset="0"/>
                        </a:rPr>
                      </a:br>
                      <a:r>
                        <a:rPr lang="pl-PL" sz="1600" b="1" i="0" u="none" strike="noStrike" dirty="0" smtClean="0">
                          <a:solidFill>
                            <a:srgbClr val="000000"/>
                          </a:solidFill>
                          <a:effectLst/>
                          <a:latin typeface="Calibri" panose="020F0502020204030204" pitchFamily="34" charset="0"/>
                        </a:rPr>
                        <a:t>na </a:t>
                      </a:r>
                      <a:r>
                        <a:rPr lang="pl-PL" sz="1600" b="1" i="0" u="none" strike="noStrike" dirty="0">
                          <a:solidFill>
                            <a:srgbClr val="000000"/>
                          </a:solidFill>
                          <a:effectLst/>
                          <a:latin typeface="Calibri" panose="020F0502020204030204" pitchFamily="34" charset="0"/>
                        </a:rPr>
                        <a:t>gorącym uczynku       2025 r.</a:t>
                      </a:r>
                    </a:p>
                  </a:txBody>
                  <a:tcPr marL="9141" marR="9141" marT="9141" marB="0" anchor="ctr"/>
                </a:tc>
              </a:tr>
              <a:tr h="857256">
                <a:tc>
                  <a:txBody>
                    <a:bodyPr/>
                    <a:lstStyle/>
                    <a:p>
                      <a:pPr algn="ctr"/>
                      <a:r>
                        <a:rPr lang="pl-PL" sz="1600" b="1" dirty="0" smtClean="0"/>
                        <a:t>Bójka </a:t>
                      </a:r>
                      <a:br>
                        <a:rPr lang="pl-PL" sz="1600" b="1" dirty="0" smtClean="0"/>
                      </a:br>
                      <a:r>
                        <a:rPr lang="pl-PL" sz="1600" b="1" dirty="0" smtClean="0"/>
                        <a:t>i pobicie </a:t>
                      </a:r>
                      <a:endParaRPr lang="pl-PL" sz="1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1</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smtClean="0">
                          <a:solidFill>
                            <a:srgbClr val="000000"/>
                          </a:solidFill>
                          <a:effectLst/>
                          <a:latin typeface="Calibri" panose="020F0502020204030204" pitchFamily="34" charset="0"/>
                        </a:rPr>
                        <a:t>nie</a:t>
                      </a:r>
                      <a:r>
                        <a:rPr lang="pl-PL" sz="1600" b="1" i="0" u="none" strike="noStrike" baseline="0" dirty="0" smtClean="0">
                          <a:solidFill>
                            <a:srgbClr val="000000"/>
                          </a:solidFill>
                          <a:effectLst/>
                          <a:latin typeface="Calibri" panose="020F0502020204030204" pitchFamily="34" charset="0"/>
                        </a:rPr>
                        <a:t> było </a:t>
                      </a:r>
                      <a:endParaRPr lang="pl-PL" sz="1600" b="1" i="0" u="none" strike="noStrike" dirty="0">
                        <a:solidFill>
                          <a:srgbClr val="000000"/>
                        </a:solidFill>
                        <a:effectLst/>
                        <a:latin typeface="Calibri" panose="020F0502020204030204"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100,00</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smtClean="0">
                          <a:solidFill>
                            <a:srgbClr val="FF0000"/>
                          </a:solidFill>
                          <a:effectLst/>
                          <a:latin typeface="Calibri" panose="020F0502020204030204" pitchFamily="34" charset="0"/>
                        </a:rPr>
                        <a:t>-</a:t>
                      </a:r>
                      <a:r>
                        <a:rPr lang="pl-PL" sz="1600" b="1" i="0" u="none" strike="noStrike" dirty="0">
                          <a:solidFill>
                            <a:srgbClr val="FF0000"/>
                          </a:solidFill>
                          <a:effectLst/>
                          <a:latin typeface="Calibri" panose="020F0502020204030204" pitchFamily="34" charset="0"/>
                        </a:rPr>
                        <a:t> </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smtClean="0">
                          <a:solidFill>
                            <a:srgbClr val="000000"/>
                          </a:solidFill>
                          <a:effectLst/>
                          <a:latin typeface="Calibri" panose="020F0502020204030204" pitchFamily="34" charset="0"/>
                        </a:rPr>
                        <a:t>-</a:t>
                      </a:r>
                      <a:endParaRPr lang="pl-PL" sz="1600" b="1" i="0" u="none" strike="noStrike" dirty="0">
                        <a:solidFill>
                          <a:srgbClr val="000000"/>
                        </a:solidFill>
                        <a:effectLst/>
                        <a:latin typeface="Calibri" panose="020F0502020204030204"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r h="857256">
                <a:tc>
                  <a:txBody>
                    <a:bodyPr/>
                    <a:lstStyle/>
                    <a:p>
                      <a:pPr algn="ctr"/>
                      <a:r>
                        <a:rPr lang="pl-PL" sz="1600" b="1" dirty="0" smtClean="0"/>
                        <a:t>Kradzież </a:t>
                      </a:r>
                      <a:br>
                        <a:rPr lang="pl-PL" sz="1600" b="1" dirty="0" smtClean="0"/>
                      </a:br>
                      <a:r>
                        <a:rPr lang="pl-PL" sz="1600" b="1" dirty="0" smtClean="0"/>
                        <a:t>z włamaniem </a:t>
                      </a:r>
                      <a:endParaRPr lang="pl-PL" sz="1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26</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23</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71,11</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FF0000"/>
                          </a:solidFill>
                          <a:effectLst/>
                          <a:latin typeface="Calibri" panose="020F0502020204030204" pitchFamily="34" charset="0"/>
                        </a:rPr>
                        <a:t>50,00</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1</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r h="857256">
                <a:tc>
                  <a:txBody>
                    <a:bodyPr/>
                    <a:lstStyle/>
                    <a:p>
                      <a:pPr algn="ctr"/>
                      <a:r>
                        <a:rPr lang="pl-PL" sz="1600" b="1" dirty="0" smtClean="0"/>
                        <a:t>Kradzież cudzej rzeczy </a:t>
                      </a:r>
                      <a:endParaRPr lang="pl-PL" sz="1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49</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39</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59,09</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B050"/>
                          </a:solidFill>
                          <a:effectLst/>
                          <a:latin typeface="Calibri" panose="020F0502020204030204" pitchFamily="34" charset="0"/>
                        </a:rPr>
                        <a:t>75,00</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4</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r h="857256">
                <a:tc>
                  <a:txBody>
                    <a:bodyPr/>
                    <a:lstStyle/>
                    <a:p>
                      <a:pPr algn="ctr"/>
                      <a:r>
                        <a:rPr lang="pl-PL" sz="1600" b="1" dirty="0" smtClean="0"/>
                        <a:t>Przestępstwa rozbójnicze </a:t>
                      </a:r>
                      <a:endParaRPr lang="pl-PL" sz="1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2</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3</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100,00</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smtClean="0">
                          <a:solidFill>
                            <a:srgbClr val="FF0000"/>
                          </a:solidFill>
                          <a:effectLst/>
                          <a:latin typeface="Calibri" panose="020F0502020204030204" pitchFamily="34" charset="0"/>
                        </a:rPr>
                        <a:t>66,7</a:t>
                      </a:r>
                      <a:endParaRPr lang="pl-PL" sz="1600" b="1" i="0" u="none" strike="noStrike" dirty="0">
                        <a:solidFill>
                          <a:srgbClr val="FF0000"/>
                        </a:solidFill>
                        <a:effectLst/>
                        <a:latin typeface="Calibri" panose="020F0502020204030204" pitchFamily="34" charset="0"/>
                      </a:endParaRP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fontAlgn="ctr"/>
                      <a:r>
                        <a:rPr lang="pl-PL" sz="1600" b="1" i="0" u="none" strike="noStrike" dirty="0">
                          <a:solidFill>
                            <a:srgbClr val="000000"/>
                          </a:solidFill>
                          <a:effectLst/>
                          <a:latin typeface="Calibri" panose="020F0502020204030204" pitchFamily="34" charset="0"/>
                        </a:rPr>
                        <a:t>0</a:t>
                      </a:r>
                    </a:p>
                  </a:txBody>
                  <a:tcPr marL="9141" marR="9141" marT="9141"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r h="857256">
                <a:tc>
                  <a:txBody>
                    <a:bodyPr/>
                    <a:lstStyle/>
                    <a:p>
                      <a:pPr algn="ctr"/>
                      <a:r>
                        <a:rPr lang="pl-PL" sz="1600" b="1" dirty="0" smtClean="0"/>
                        <a:t>Kradzież samochodu </a:t>
                      </a:r>
                      <a:endParaRPr lang="pl-PL" sz="1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endParaRPr lang="pl-PL" sz="1600" b="1" dirty="0" smtClean="0"/>
                    </a:p>
                    <a:p>
                      <a:pPr algn="ctr"/>
                      <a:r>
                        <a:rPr lang="pl-PL" sz="1600" b="1" dirty="0" smtClean="0"/>
                        <a:t>3</a:t>
                      </a:r>
                      <a:endParaRPr lang="pl-PL" sz="1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endParaRPr lang="pl-PL" sz="1600" b="1" dirty="0" smtClean="0"/>
                    </a:p>
                    <a:p>
                      <a:pPr algn="ctr"/>
                      <a:r>
                        <a:rPr lang="pl-PL" sz="1600" b="1" dirty="0" smtClean="0"/>
                        <a:t>nie</a:t>
                      </a:r>
                      <a:r>
                        <a:rPr lang="pl-PL" sz="1600" b="1" baseline="0" dirty="0" smtClean="0"/>
                        <a:t> było </a:t>
                      </a:r>
                      <a:endParaRPr lang="pl-PL" sz="1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endParaRPr lang="pl-PL" sz="1600" b="1" dirty="0" smtClean="0"/>
                    </a:p>
                    <a:p>
                      <a:pPr algn="ctr"/>
                      <a:r>
                        <a:rPr lang="pl-PL" sz="1600" b="1" dirty="0" smtClean="0"/>
                        <a:t>33,00</a:t>
                      </a:r>
                      <a:endParaRPr lang="pl-PL" sz="1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endParaRPr lang="pl-PL" sz="1600" b="1" dirty="0" smtClean="0"/>
                    </a:p>
                    <a:p>
                      <a:pPr algn="ctr"/>
                      <a:r>
                        <a:rPr lang="pl-PL" sz="1600" b="1" dirty="0" smtClean="0"/>
                        <a:t>-</a:t>
                      </a:r>
                      <a:endParaRPr lang="pl-PL" sz="1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endParaRPr lang="pl-PL" sz="1600" b="1" dirty="0" smtClean="0"/>
                    </a:p>
                    <a:p>
                      <a:pPr algn="ctr"/>
                      <a:r>
                        <a:rPr lang="pl-PL" sz="1600" b="1" dirty="0" smtClean="0"/>
                        <a:t>-</a:t>
                      </a:r>
                      <a:endParaRPr lang="pl-PL" sz="1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noChangeArrowheads="1"/>
          </p:cNvPicPr>
          <p:nvPr/>
        </p:nvPicPr>
        <p:blipFill>
          <a:blip r:embed="rId2"/>
          <a:srcRect/>
          <a:stretch>
            <a:fillRect/>
          </a:stretch>
        </p:blipFill>
        <p:spPr bwMode="auto">
          <a:xfrm>
            <a:off x="0" y="0"/>
            <a:ext cx="2339975" cy="85723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6" name="Tytuł 4">
            <a:extLst>
              <a:ext uri="{FF2B5EF4-FFF2-40B4-BE49-F238E27FC236}">
                <a16:creationId xmlns:a16="http://schemas.microsoft.com/office/drawing/2014/main" xmlns="" id="{C6E951AA-8E2B-40EB-9C05-1B7B66C57095}"/>
              </a:ext>
            </a:extLst>
          </p:cNvPr>
          <p:cNvSpPr txBox="1">
            <a:spLocks/>
          </p:cNvSpPr>
          <p:nvPr/>
        </p:nvSpPr>
        <p:spPr>
          <a:xfrm>
            <a:off x="2293938" y="0"/>
            <a:ext cx="6850062" cy="838200"/>
          </a:xfrm>
          <a:prstGeom prst="rect">
            <a:avLst/>
          </a:prstGeom>
          <a:solidFill>
            <a:srgbClr val="002056"/>
          </a:solidFill>
          <a:ln w="9525" cap="flat" cmpd="sng" algn="ctr">
            <a:noFill/>
            <a:prstDash val="solid"/>
          </a:ln>
          <a:effectLst>
            <a:glow rad="63500">
              <a:schemeClr val="accent6">
                <a:satMod val="175000"/>
                <a:alpha val="40000"/>
              </a:schemeClr>
            </a:glo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l-PL" sz="2400" b="1" dirty="0" smtClean="0">
                <a:solidFill>
                  <a:schemeClr val="bg1"/>
                </a:solidFill>
              </a:rPr>
              <a:t>Ruch drogowy </a:t>
            </a:r>
            <a:endParaRPr kumimoji="0" lang="pl-PL" sz="2400" b="1" i="0" u="none" strike="noStrike" kern="1200" cap="none" spc="0" normalizeH="0" baseline="0" noProof="0" dirty="0">
              <a:ln>
                <a:noFill/>
              </a:ln>
              <a:solidFill>
                <a:schemeClr val="bg1"/>
              </a:solidFill>
              <a:effectLst/>
              <a:uLnTx/>
              <a:uFillTx/>
              <a:latin typeface="+mn-lt"/>
              <a:ea typeface="+mn-ea"/>
              <a:cs typeface="+mn-cs"/>
            </a:endParaRPr>
          </a:p>
        </p:txBody>
      </p:sp>
      <p:pic>
        <p:nvPicPr>
          <p:cNvPr id="1027" name="Picture 3" descr="C:\Users\Martónia\Desktop\Rok 2023\Zdjęcia\działania prędkość\ok3.JPG"/>
          <p:cNvPicPr>
            <a:picLocks noGrp="1" noChangeAspect="1" noChangeArrowheads="1"/>
          </p:cNvPicPr>
          <p:nvPr>
            <p:ph idx="1"/>
          </p:nvPr>
        </p:nvPicPr>
        <p:blipFill>
          <a:blip r:embed="rId3" cstate="print"/>
          <a:srcRect/>
          <a:stretch>
            <a:fillRect/>
          </a:stretch>
        </p:blipFill>
        <p:spPr bwMode="auto">
          <a:xfrm>
            <a:off x="1177527" y="1600200"/>
            <a:ext cx="6788945" cy="452596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rzesileni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4718</TotalTime>
  <Words>1410</Words>
  <Application>Microsoft Office PowerPoint</Application>
  <PresentationFormat>Pokaz na ekranie (4:3)</PresentationFormat>
  <Paragraphs>611</Paragraphs>
  <Slides>49</Slides>
  <Notes>0</Notes>
  <HiddenSlides>0</HiddenSlides>
  <MMClips>0</MMClips>
  <ScaleCrop>false</ScaleCrop>
  <HeadingPairs>
    <vt:vector size="4" baseType="variant">
      <vt:variant>
        <vt:lpstr>Motyw</vt:lpstr>
      </vt:variant>
      <vt:variant>
        <vt:i4>1</vt:i4>
      </vt:variant>
      <vt:variant>
        <vt:lpstr>Tytuły slajdów</vt:lpstr>
      </vt:variant>
      <vt:variant>
        <vt:i4>49</vt:i4>
      </vt:variant>
    </vt:vector>
  </HeadingPairs>
  <TitlesOfParts>
    <vt:vector size="50" baseType="lpstr">
      <vt:lpstr>Motyw pakietu Office</vt:lpstr>
      <vt:lpstr>      ODPRAWA ROCZNA za 2025 rok    KOMENDA POWIATOWA POLICJI W BARTOSZYCACH     </vt:lpstr>
      <vt:lpstr>Ocena pracy policjantów pełniących służbę w okolicy miejsca zamieszkania</vt:lpstr>
      <vt:lpstr>Slajd 3</vt:lpstr>
      <vt:lpstr>Slajd 4</vt:lpstr>
      <vt:lpstr>Slajd 5</vt:lpstr>
      <vt:lpstr>Slajd 6</vt:lpstr>
      <vt:lpstr>Slajd 7</vt:lpstr>
      <vt:lpstr>Slajd 8</vt:lpstr>
      <vt:lpstr>Slajd 9</vt:lpstr>
      <vt:lpstr>Stan bezpieczeństwa w ruchu drogowym  </vt:lpstr>
      <vt:lpstr>Slajd 11</vt:lpstr>
      <vt:lpstr>Slajd 12</vt:lpstr>
      <vt:lpstr>Slajd 13</vt:lpstr>
      <vt:lpstr>Pijani na drogach</vt:lpstr>
      <vt:lpstr>Slajd 15</vt:lpstr>
      <vt:lpstr>Slajd 16</vt:lpstr>
      <vt:lpstr>Slajd 17</vt:lpstr>
      <vt:lpstr>Slajd 18</vt:lpstr>
      <vt:lpstr>Zatrzymani w PDOZ   </vt:lpstr>
      <vt:lpstr>Slajd 20</vt:lpstr>
      <vt:lpstr>Slajd 21</vt:lpstr>
      <vt:lpstr>Uzyskane wsparcie finansowe od samorządów </vt:lpstr>
      <vt:lpstr>Slajd 23</vt:lpstr>
      <vt:lpstr>Uzyskane wsparcie finansowe od samorządów </vt:lpstr>
      <vt:lpstr>Nowy radiowóz </vt:lpstr>
      <vt:lpstr>Uratowali życie  </vt:lpstr>
      <vt:lpstr>Uratowali życie  </vt:lpstr>
      <vt:lpstr>Działalność profilaktyczna </vt:lpstr>
      <vt:lpstr>Slajd 29</vt:lpstr>
      <vt:lpstr>Slajd 30</vt:lpstr>
      <vt:lpstr>Slajd 31</vt:lpstr>
      <vt:lpstr>Slajd 32</vt:lpstr>
      <vt:lpstr>Promocja Zawodu Policjanta – dzień kandydata  </vt:lpstr>
      <vt:lpstr>Warte uwagi  styczeń 2025 r.  </vt:lpstr>
      <vt:lpstr>Warte uwagi  maj 2025 r. </vt:lpstr>
      <vt:lpstr>Slajd 36</vt:lpstr>
      <vt:lpstr>Slajd 37</vt:lpstr>
      <vt:lpstr>Warte uwagi – maja 2025 Turniej Piłki Siatkowej  </vt:lpstr>
      <vt:lpstr>Warte uwagi wrzesień 2025  </vt:lpstr>
      <vt:lpstr>Warte uwagi maj 2025 </vt:lpstr>
      <vt:lpstr>Warte uwagi akcja krwiodawcza – lipiec 2025 </vt:lpstr>
      <vt:lpstr>Slajd 42</vt:lpstr>
      <vt:lpstr>Sukcesy naszych Policjantów  </vt:lpstr>
      <vt:lpstr>Sukcesy naszych Policjantów  </vt:lpstr>
      <vt:lpstr>Slajd 45</vt:lpstr>
      <vt:lpstr>Slajd 46</vt:lpstr>
      <vt:lpstr>Priorytety i zadania priorytetowe Komendanta Głównego Policji na lata 2026–2028</vt:lpstr>
      <vt:lpstr>Slajd 48</vt:lpstr>
      <vt:lpstr>Slajd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Martónia</dc:creator>
  <cp:lastModifiedBy>Marta Kabelis</cp:lastModifiedBy>
  <cp:revision>686</cp:revision>
  <dcterms:created xsi:type="dcterms:W3CDTF">2022-02-14T12:23:38Z</dcterms:created>
  <dcterms:modified xsi:type="dcterms:W3CDTF">2026-04-13T05:31:53Z</dcterms:modified>
</cp:coreProperties>
</file>